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0" r:id="rId2"/>
    <p:sldId id="291" r:id="rId3"/>
    <p:sldId id="256" r:id="rId4"/>
    <p:sldId id="293" r:id="rId5"/>
    <p:sldId id="286" r:id="rId6"/>
    <p:sldId id="294" r:id="rId7"/>
    <p:sldId id="257" r:id="rId8"/>
    <p:sldId id="258" r:id="rId9"/>
    <p:sldId id="259" r:id="rId10"/>
    <p:sldId id="261" r:id="rId11"/>
    <p:sldId id="262" r:id="rId12"/>
    <p:sldId id="263" r:id="rId13"/>
    <p:sldId id="285" r:id="rId14"/>
    <p:sldId id="265" r:id="rId15"/>
    <p:sldId id="267" r:id="rId16"/>
    <p:sldId id="268" r:id="rId17"/>
    <p:sldId id="269" r:id="rId18"/>
    <p:sldId id="270" r:id="rId19"/>
    <p:sldId id="272" r:id="rId20"/>
    <p:sldId id="271" r:id="rId21"/>
    <p:sldId id="275" r:id="rId22"/>
    <p:sldId id="276" r:id="rId23"/>
    <p:sldId id="273" r:id="rId24"/>
    <p:sldId id="274" r:id="rId25"/>
    <p:sldId id="277" r:id="rId26"/>
    <p:sldId id="287" r:id="rId27"/>
    <p:sldId id="279" r:id="rId28"/>
    <p:sldId id="278" r:id="rId29"/>
    <p:sldId id="280" r:id="rId30"/>
    <p:sldId id="281" r:id="rId31"/>
    <p:sldId id="282" r:id="rId32"/>
    <p:sldId id="283" r:id="rId33"/>
    <p:sldId id="284" r:id="rId34"/>
    <p:sldId id="288" r:id="rId35"/>
    <p:sldId id="289" r:id="rId3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22F1A0-2A19-43B8-BFDB-8931CE30CFA3}" type="datetimeFigureOut">
              <a:rPr lang="cs-CZ" smtClean="0"/>
              <a:pPr/>
              <a:t>22.4.2015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5B1A78-B5A2-43F5-A51A-6F7E4559DAD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37163"/>
            <a:ext cx="7772400" cy="4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126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.PAVLA.000\Plocha\Prezentace sítě\Elektro\el008.jpg"/>
          <p:cNvPicPr>
            <a:picLocks noChangeAspect="1" noChangeArrowheads="1"/>
          </p:cNvPicPr>
          <p:nvPr/>
        </p:nvPicPr>
        <p:blipFill>
          <a:blip r:embed="rId2" cstate="print"/>
          <a:srcRect l="9060" t="3265" r="12798" b="5306"/>
          <a:stretch>
            <a:fillRect/>
          </a:stretch>
        </p:blipFill>
        <p:spPr bwMode="auto">
          <a:xfrm>
            <a:off x="381000" y="1905001"/>
            <a:ext cx="8316416" cy="472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.PAVLA.000\Plocha\Prezentace sítě\Elektro\el009.jpg"/>
          <p:cNvPicPr>
            <a:picLocks noChangeAspect="1" noChangeArrowheads="1"/>
          </p:cNvPicPr>
          <p:nvPr/>
        </p:nvPicPr>
        <p:blipFill>
          <a:blip r:embed="rId2" cstate="print"/>
          <a:srcRect l="20015" t="4089" r="21609" b="4600"/>
          <a:stretch>
            <a:fillRect/>
          </a:stretch>
        </p:blipFill>
        <p:spPr bwMode="auto">
          <a:xfrm>
            <a:off x="381000" y="1828800"/>
            <a:ext cx="8316416" cy="48768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81000" y="2286000"/>
            <a:ext cx="8316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Při provozu moderních světelných zdrojů bývají stále častěji používány elektronické předřadníky, k jejichž výhodám patří zejména:</a:t>
            </a:r>
          </a:p>
          <a:p>
            <a:endParaRPr lang="cs-CZ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úspora energie</a:t>
            </a:r>
          </a:p>
          <a:p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-prodloužení životnosti světelných zdrojů</a:t>
            </a:r>
          </a:p>
          <a:p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-vysoký komfort osvětlení díky okamžitému startu bez blikání a VF-provozu bez míhání</a:t>
            </a:r>
          </a:p>
          <a:p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-malé rozměry, nízká hmotnost</a:t>
            </a:r>
          </a:p>
          <a:p>
            <a:r>
              <a:rPr lang="cs-CZ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-automatické odpojení na konci života světelného zdroje </a:t>
            </a:r>
            <a:endParaRPr lang="cs-CZ" sz="20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.PAVLA.000\Plocha\Elektro\el012.jpg"/>
          <p:cNvPicPr>
            <a:picLocks noChangeAspect="1" noChangeArrowheads="1"/>
          </p:cNvPicPr>
          <p:nvPr/>
        </p:nvPicPr>
        <p:blipFill>
          <a:blip r:embed="rId2" cstate="print"/>
          <a:srcRect l="12494" r="15316" b="21450"/>
          <a:stretch>
            <a:fillRect/>
          </a:stretch>
        </p:blipFill>
        <p:spPr bwMode="auto">
          <a:xfrm>
            <a:off x="381000" y="1905000"/>
            <a:ext cx="8281780" cy="464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6114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user.PAVLA.000\Plocha\Elektro\el012.jpg"/>
          <p:cNvPicPr>
            <a:picLocks noChangeAspect="1" noChangeArrowheads="1"/>
          </p:cNvPicPr>
          <p:nvPr/>
        </p:nvPicPr>
        <p:blipFill>
          <a:blip r:embed="rId2" cstate="print"/>
          <a:srcRect l="21624" t="21513" r="47484" b="68403"/>
          <a:stretch>
            <a:fillRect/>
          </a:stretch>
        </p:blipFill>
        <p:spPr bwMode="auto">
          <a:xfrm>
            <a:off x="346364" y="1905000"/>
            <a:ext cx="8316416" cy="411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Elektro učebna\IMG_0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64" y="1905000"/>
            <a:ext cx="8316416" cy="43053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ovéPole 2"/>
          <p:cNvSpPr txBox="1"/>
          <p:nvPr/>
        </p:nvSpPr>
        <p:spPr>
          <a:xfrm>
            <a:off x="1828800" y="2057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Arial" pitchFamily="34" charset="0"/>
                <a:cs typeface="Arial" pitchFamily="34" charset="0"/>
              </a:rPr>
              <a:t>Tlumivka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>
            <a:off x="3048000" y="2743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ovéPole 5"/>
          <p:cNvSpPr txBox="1"/>
          <p:nvPr/>
        </p:nvSpPr>
        <p:spPr>
          <a:xfrm>
            <a:off x="6400800" y="2288232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Startéry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Přímá spojovací šipka 7"/>
          <p:cNvCxnSpPr/>
          <p:nvPr/>
        </p:nvCxnSpPr>
        <p:spPr>
          <a:xfrm flipH="1">
            <a:off x="6269182" y="2743200"/>
            <a:ext cx="436418" cy="422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Přímá spojovací šipka 7"/>
          <p:cNvCxnSpPr/>
          <p:nvPr/>
        </p:nvCxnSpPr>
        <p:spPr>
          <a:xfrm>
            <a:off x="7086600" y="2784764"/>
            <a:ext cx="131618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Obrázek 9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Elektro učebna\IMG_0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76790"/>
            <a:ext cx="8229600" cy="4338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ovéPole 2"/>
          <p:cNvSpPr txBox="1"/>
          <p:nvPr/>
        </p:nvSpPr>
        <p:spPr>
          <a:xfrm>
            <a:off x="3167608" y="165357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latin typeface="Arial" pitchFamily="34" charset="0"/>
                <a:cs typeface="Arial" pitchFamily="34" charset="0"/>
              </a:rPr>
              <a:t>Startéry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Elektro učebna\IMG_01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64" y="1833264"/>
            <a:ext cx="8316416" cy="46015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ovéPole 3"/>
          <p:cNvSpPr txBox="1"/>
          <p:nvPr/>
        </p:nvSpPr>
        <p:spPr>
          <a:xfrm>
            <a:off x="3595254" y="241357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Bimetal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ovací šipka 5"/>
          <p:cNvCxnSpPr/>
          <p:nvPr/>
        </p:nvCxnSpPr>
        <p:spPr>
          <a:xfrm>
            <a:off x="4599709" y="2971800"/>
            <a:ext cx="5334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6324600" y="183326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Kondenzátor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Přímá spojovací šipka 8"/>
          <p:cNvCxnSpPr/>
          <p:nvPr/>
        </p:nvCxnSpPr>
        <p:spPr>
          <a:xfrm flipH="1">
            <a:off x="6864927" y="2413575"/>
            <a:ext cx="381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Obrázek 9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Elektro učebna\IMG_0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2845"/>
            <a:ext cx="8281780" cy="47575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ovéPole 3"/>
          <p:cNvSpPr txBox="1"/>
          <p:nvPr/>
        </p:nvSpPr>
        <p:spPr>
          <a:xfrm>
            <a:off x="1007918" y="1982567"/>
            <a:ext cx="148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Arial" pitchFamily="34" charset="0"/>
                <a:cs typeface="Arial" pitchFamily="34" charset="0"/>
              </a:rPr>
              <a:t>Bimetal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Přímá spojovací šipka 5"/>
          <p:cNvCxnSpPr/>
          <p:nvPr/>
        </p:nvCxnSpPr>
        <p:spPr>
          <a:xfrm>
            <a:off x="2514600" y="2244177"/>
            <a:ext cx="6858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6331527" y="1822845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Kondenzátor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Přímá spojovací šipka 8"/>
          <p:cNvCxnSpPr/>
          <p:nvPr/>
        </p:nvCxnSpPr>
        <p:spPr>
          <a:xfrm flipH="1">
            <a:off x="5479474" y="2124788"/>
            <a:ext cx="845126" cy="319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Obrázek 7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Elektro učebna\IMG_0141.jpg"/>
          <p:cNvPicPr>
            <a:picLocks noChangeAspect="1" noChangeArrowheads="1"/>
          </p:cNvPicPr>
          <p:nvPr/>
        </p:nvPicPr>
        <p:blipFill>
          <a:blip r:embed="rId2" cstate="print"/>
          <a:srcRect l="10933" t="37866" r="10933" b="37830"/>
          <a:stretch>
            <a:fillRect/>
          </a:stretch>
        </p:blipFill>
        <p:spPr bwMode="auto">
          <a:xfrm>
            <a:off x="346364" y="3505200"/>
            <a:ext cx="8316416" cy="2819400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3034145" y="2835717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Arial" pitchFamily="34" charset="0"/>
                <a:cs typeface="Arial" pitchFamily="34" charset="0"/>
              </a:rPr>
              <a:t>Zářivka 1x18W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535382" y="2056748"/>
            <a:ext cx="3920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i="1" u="sng" dirty="0" smtClean="0">
                <a:solidFill>
                  <a:srgbClr val="0070C0"/>
                </a:solidFill>
              </a:rPr>
              <a:t>Druhy zářivek </a:t>
            </a:r>
            <a:endParaRPr lang="cs-CZ" sz="4000" b="1" i="1" u="sng" dirty="0">
              <a:solidFill>
                <a:srgbClr val="0070C0"/>
              </a:solidFill>
            </a:endParaRPr>
          </a:p>
        </p:txBody>
      </p:sp>
      <p:pic>
        <p:nvPicPr>
          <p:cNvPr id="6" name="Obrázek 5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762000" y="3048000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600" b="1" i="1" u="sng" dirty="0" smtClean="0">
                <a:solidFill>
                  <a:srgbClr val="FF0000"/>
                </a:solidFill>
              </a:rPr>
              <a:t>ZÁŘIVKOVÁ SVÍTIDLA</a:t>
            </a:r>
            <a:endParaRPr lang="cs-CZ" sz="6600" b="1" i="1" u="sng" dirty="0">
              <a:solidFill>
                <a:srgbClr val="FF0000"/>
              </a:solidFill>
            </a:endParaRPr>
          </a:p>
        </p:txBody>
      </p:sp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450272" y="6107668"/>
            <a:ext cx="3622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Autor: Pavel </a:t>
            </a:r>
            <a:r>
              <a:rPr lang="cs-CZ" sz="1400" dirty="0" err="1" smtClean="0"/>
              <a:t>Porteš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xmlns="" val="245218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Elektro učebna\IMG_0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64" y="1905000"/>
            <a:ext cx="8316416" cy="4724186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1371600" y="2197581"/>
            <a:ext cx="624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smtClean="0">
                <a:latin typeface="Arial" pitchFamily="34" charset="0"/>
                <a:cs typeface="Arial" pitchFamily="34" charset="0"/>
              </a:rPr>
              <a:t>Elektronický předřadník 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230V/50Hz/18W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Elektro učebna\IMG_0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64" y="1905000"/>
            <a:ext cx="8316416" cy="4609866"/>
          </a:xfrm>
          <a:prstGeom prst="rect">
            <a:avLst/>
          </a:prstGeom>
          <a:noFill/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Elektro učebna\IMG_0149.jpg"/>
          <p:cNvPicPr>
            <a:picLocks noChangeAspect="1" noChangeArrowheads="1"/>
          </p:cNvPicPr>
          <p:nvPr/>
        </p:nvPicPr>
        <p:blipFill>
          <a:blip r:embed="rId2" cstate="print"/>
          <a:srcRect t="12152" r="1031"/>
          <a:stretch>
            <a:fillRect/>
          </a:stretch>
        </p:blipFill>
        <p:spPr bwMode="auto">
          <a:xfrm>
            <a:off x="228600" y="609600"/>
            <a:ext cx="8583088" cy="5714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Elektro učebna\IMG_0144.jpg"/>
          <p:cNvPicPr>
            <a:picLocks noChangeAspect="1" noChangeArrowheads="1"/>
          </p:cNvPicPr>
          <p:nvPr/>
        </p:nvPicPr>
        <p:blipFill>
          <a:blip r:embed="rId2" cstate="print"/>
          <a:srcRect l="5724" t="30922" r="7027" b="27414"/>
          <a:stretch>
            <a:fillRect/>
          </a:stretch>
        </p:blipFill>
        <p:spPr bwMode="auto">
          <a:xfrm>
            <a:off x="346363" y="2819400"/>
            <a:ext cx="8316417" cy="3508612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1700035" y="2179858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Arial" pitchFamily="34" charset="0"/>
                <a:cs typeface="Arial" pitchFamily="34" charset="0"/>
              </a:rPr>
              <a:t>Zářivka 230V/50Hz 2x36W/IP65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Elektro učebna\IMG_0146.jpg"/>
          <p:cNvPicPr>
            <a:picLocks noChangeAspect="1" noChangeArrowheads="1"/>
          </p:cNvPicPr>
          <p:nvPr/>
        </p:nvPicPr>
        <p:blipFill>
          <a:blip r:embed="rId2" cstate="print"/>
          <a:srcRect l="3120" t="36130" r="13538" b="22206"/>
          <a:stretch>
            <a:fillRect/>
          </a:stretch>
        </p:blipFill>
        <p:spPr bwMode="auto">
          <a:xfrm>
            <a:off x="346364" y="2618509"/>
            <a:ext cx="8316416" cy="3325091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1905000" y="19050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latin typeface="Arial" pitchFamily="34" charset="0"/>
                <a:cs typeface="Arial" pitchFamily="34" charset="0"/>
              </a:rPr>
              <a:t>Zářivka</a:t>
            </a:r>
            <a:r>
              <a:rPr lang="cs-CZ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2x36W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714500" y="5943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latin typeface="Arial" pitchFamily="34" charset="0"/>
                <a:cs typeface="Arial" pitchFamily="34" charset="0"/>
              </a:rPr>
              <a:t>Zářivka 1x36 W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39544" y="1981200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36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Halogenidová výbojka</a:t>
            </a:r>
            <a:endParaRPr lang="cs-CZ" sz="3600" b="1" i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46364" y="3124200"/>
            <a:ext cx="8316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Konstrukčně je výbojka příbuzná s výbojkou rtuťovou. Vlastní výboj probíhá také v křemenném hořáku umístěném ve vnější baňce. Vnitřní baňka je naplněna sloučeninami  halových prvků popř. s kovy vzácných zemin. Nevyžadují tedy luminofor (vnější baňky) používané u klasické rtuťové výbojky, protože obohacení spektra v červené oblasti zajišťují uvedené příměsi. Vlivem řady použitých příměsí je zápalné napětí vyšší než napětí sítě. Paralelně připojený tyristorový nebo doutnavkový zapalovač vytváří tlumivkou rázy 1500V-2000V. Paralelně připojený kondenzátor zlepšuje nepříznivý účinek vytvářený tlumivkou.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.PAVLA.000\Plocha\26-MAR-2014\0928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8229600" cy="46577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829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.PAVLA.000\Plocha\0928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186691" y="140874"/>
            <a:ext cx="4583582" cy="82642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40327" y="2405397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Jsou otřesu-vzdorné, životnost 2000 hod. louži pro širokoúhlé osvětlení. Patice typ R7s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09379" y="3657600"/>
            <a:ext cx="815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Napětí 230V, 50Hz </a:t>
            </a:r>
          </a:p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Příkon: 100, 200, 250, 300, 350, 400, 450, 50, 750, 1000, 1500, 2000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Obrázek 6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Energeticky úsporné žárovky</a:t>
            </a:r>
            <a:endParaRPr lang="cs-CZ" sz="2800" i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.PAVLA.000\Plocha\092820.JPG"/>
          <p:cNvPicPr>
            <a:picLocks noChangeAspect="1" noChangeArrowheads="1"/>
          </p:cNvPicPr>
          <p:nvPr/>
        </p:nvPicPr>
        <p:blipFill>
          <a:blip r:embed="rId2" cstate="print"/>
          <a:srcRect l="40004" t="12844" r="3147" b="7339"/>
          <a:stretch>
            <a:fillRect/>
          </a:stretch>
        </p:blipFill>
        <p:spPr bwMode="auto">
          <a:xfrm rot="5400000">
            <a:off x="3292864" y="1028260"/>
            <a:ext cx="2582727" cy="8157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ovéPole 3"/>
          <p:cNvSpPr txBox="1"/>
          <p:nvPr/>
        </p:nvSpPr>
        <p:spPr>
          <a:xfrm>
            <a:off x="505675" y="2492008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Kompaktní zářivky se zabudovaným předřadným přístrojem a startérem s žárovkovou paticí E14 a E27.</a:t>
            </a:r>
          </a:p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Výhody: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až o 80% nižší spotřeba proudy při stejném světle</a:t>
            </a:r>
          </a:p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               životnost 8000 hodin a světlo podobné žárovkám 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295400" y="1695372"/>
            <a:ext cx="6096000" cy="830997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cs-CZ" sz="24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Halogenová žárovka s paticemi na obou koncích</a:t>
            </a:r>
            <a:endParaRPr lang="cs-CZ" sz="2400" b="1" i="1" u="sng" dirty="0">
              <a:solidFill>
                <a:srgbClr val="FF0000"/>
              </a:solidFill>
            </a:endParaRPr>
          </a:p>
        </p:txBody>
      </p:sp>
      <p:pic>
        <p:nvPicPr>
          <p:cNvPr id="7" name="Obrázek 6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9600" y="2362200"/>
            <a:ext cx="7772400" cy="685800"/>
          </a:xfrm>
        </p:spPr>
        <p:txBody>
          <a:bodyPr/>
          <a:lstStyle/>
          <a:p>
            <a:pPr marL="182880" indent="0" algn="ctr">
              <a:buNone/>
            </a:pPr>
            <a:r>
              <a:rPr lang="cs-CZ" sz="3600" b="1" u="sng" dirty="0" smtClean="0">
                <a:solidFill>
                  <a:srgbClr val="00B050"/>
                </a:solidFill>
              </a:rPr>
              <a:t>ZÁŘIVKOVÁ SVÍTIDLA</a:t>
            </a:r>
            <a:endParaRPr lang="cs-CZ" sz="3600" b="1" u="sng" dirty="0">
              <a:solidFill>
                <a:srgbClr val="00B05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87927" y="3276600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Jsou to nízkotlakové trubice plněné rtuťovými parami , v nichž se ultrafialové záření výboje mění vrstvou luminoforu ve viditelné záření. Volbou vhodného luminoforu dosáhneme zbarvení světla na růžové, denní, a bílé. Připojují se na napětí 230V v sérii s tlumivkou. Toto napětí nestačí k zapálení výboje při studených elektrodách a proto se musí elektrody před zapálením nažhavit </a:t>
            </a:r>
            <a:br>
              <a:rPr lang="cs-CZ" sz="2000" dirty="0" smtClean="0"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latin typeface="Arial" pitchFamily="34" charset="0"/>
                <a:cs typeface="Arial" pitchFamily="34" charset="0"/>
              </a:rPr>
              <a:t>a potom zvýšením napětím výboj zapálit. 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1833" y="1870361"/>
            <a:ext cx="6512511" cy="60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Rtuťová výbojová žárovka</a:t>
            </a:r>
            <a:endParaRPr lang="cs-CZ" sz="2400" b="1" i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.PAVLA.000\Plocha\092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807265" y="240732"/>
            <a:ext cx="3581649" cy="81293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0" y="1864724"/>
            <a:ext cx="6512511" cy="497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Kontrola výbojové tlumivky</a:t>
            </a:r>
            <a:endParaRPr lang="cs-CZ" sz="2400" b="1" i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.PAVLA.000\Plocha\092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40694" y="278709"/>
            <a:ext cx="4038600" cy="82055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Obrázek 4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.PAVLA.000\Plocha\092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338710" y="152930"/>
            <a:ext cx="4419601" cy="8228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7644" y="2057400"/>
            <a:ext cx="6512511" cy="457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i="1" u="sng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Sodíková výbojková žárovka</a:t>
            </a:r>
            <a:endParaRPr lang="cs-CZ" sz="2400" i="1" u="sng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28600" y="2895599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Hořák výbojky je v trubici. V hořáku  kromě sodíku je ještě argon, xenon a rtuť. Výboj hoří mezi dvěma elektrodami. V baňce je vakuum. K zapálení výboje slouží speciální zapalovací zařízení (tranzistorové </a:t>
            </a:r>
            <a:br>
              <a:rPr lang="cs-CZ" sz="2000" dirty="0" smtClean="0"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latin typeface="Arial" pitchFamily="34" charset="0"/>
                <a:cs typeface="Arial" pitchFamily="34" charset="0"/>
              </a:rPr>
              <a:t>a tyristorové), dávající napěťové impulsy s hodnotou 3000V. Po zapálení hoří nejprve výboj ve vzácném plynu a vzniklým teplem se vypařuje rtuť a sodík. Hlavním zdrojem záření jsou páry sodíku. Paralelně připojený kondenzátor kompenzuje nepříznivý účinek, který způsobuje  tlumivka. Plného výkonu dosáhne výbojka asi za 10 minut. Po zhasnutí ji lze zapálit až po 2-10 minutách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.PAVLA.000\Plocha\092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294775" y="-43408"/>
            <a:ext cx="4419599" cy="83164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707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15636" y="5638800"/>
            <a:ext cx="7614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u="sng" dirty="0" smtClean="0"/>
              <a:t>Zdroje byly pořízeny:</a:t>
            </a:r>
          </a:p>
          <a:p>
            <a:r>
              <a:rPr lang="cs-CZ" sz="1200" dirty="0" smtClean="0">
                <a:cs typeface="Arial" pitchFamily="34" charset="0"/>
              </a:rPr>
              <a:t>Dílenská </a:t>
            </a:r>
            <a:r>
              <a:rPr lang="cs-CZ" sz="1200" dirty="0">
                <a:cs typeface="Arial" pitchFamily="34" charset="0"/>
              </a:rPr>
              <a:t>příručka II učebních oborů elektro - kolektiv </a:t>
            </a:r>
            <a:r>
              <a:rPr lang="cs-CZ" sz="1200" dirty="0" smtClean="0">
                <a:cs typeface="Arial" pitchFamily="34" charset="0"/>
              </a:rPr>
              <a:t>autorů , rok vydání 2002 , foto </a:t>
            </a:r>
            <a:r>
              <a:rPr lang="cs-CZ" sz="1200" dirty="0">
                <a:cs typeface="Arial" pitchFamily="34" charset="0"/>
              </a:rPr>
              <a:t> </a:t>
            </a:r>
            <a:r>
              <a:rPr lang="cs-CZ" sz="1200" dirty="0" smtClean="0">
                <a:cs typeface="Arial" pitchFamily="34" charset="0"/>
              </a:rPr>
              <a:t>autor .   </a:t>
            </a:r>
          </a:p>
          <a:p>
            <a:endParaRPr lang="cs-CZ" sz="1200" dirty="0">
              <a:cs typeface="Arial" pitchFamily="34" charset="0"/>
            </a:endParaRPr>
          </a:p>
          <a:p>
            <a:r>
              <a:rPr lang="cs-CZ" sz="1200" dirty="0" smtClean="0"/>
              <a:t> </a:t>
            </a:r>
            <a:endParaRPr lang="cs-CZ" sz="1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450272" y="6107668"/>
            <a:ext cx="3622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Autor: Pavel </a:t>
            </a:r>
            <a:r>
              <a:rPr lang="cs-CZ" sz="1400" dirty="0" err="1" smtClean="0"/>
              <a:t>Porteš</a:t>
            </a:r>
            <a:endParaRPr lang="cs-CZ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8594" y="2819400"/>
            <a:ext cx="726122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ázek 5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9309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85800" y="2667000"/>
            <a:ext cx="77068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atin typeface="Arial" pitchFamily="34" charset="0"/>
                <a:cs typeface="Arial" pitchFamily="34" charset="0"/>
              </a:rPr>
              <a:t>K tomu použijeme doutnavkový startér. Startér je skleněná baňka, plněná neonem. Má dvě elektrody, jednu pevnou, druhou z dvojkovu. Za studena se elektrody nedotýkají. Připojíme-li zářivku na napětí 230V ve startéru vznikne doutnavkový výboj, elektroda z dvojkovu se zahřeje a prohne, až se obě elektrody spojí, v tom okamžiku prochází elektrodám i trubice velký proud, vyšší než jmenovitý proud zářivky a elektrody se rozžhaví na teplotu, při které dochází k emisi 800 °C . </a:t>
            </a: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37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38200" y="22098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latin typeface="Arial" pitchFamily="34" charset="0"/>
                <a:cs typeface="Arial" pitchFamily="34" charset="0"/>
              </a:rPr>
              <a:t>Náplň trubice se ionizuje. Elektrody ve startéru přestanou být zahřívány doutnavkovým výbojem  elektroda z dvojkovu se napřímí a rozpojí obvod. Rozpojením elektrod vznikne v obvodu napětí, vypíná se obvod s indukčností. Napětí, které se přitom indukuje ve vinutí tlumivky je 500V ,které se sčítá  s napětím sítě a součet napětí se objeví na elektrodách zářivky. V zářivce se zapálí výboj. Při průtoku proudu zářivkou se síťové napětí rozdělí mezi trubici 100V – 120V a tlumivku 160V – 180V. Protože napětí na trubici je menší než napětí na výboji doutnavky startéru, doutnavka již nezapálí. </a:t>
            </a: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6776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767308" y="2895600"/>
            <a:ext cx="75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atin typeface="Arial" pitchFamily="34" charset="0"/>
                <a:cs typeface="Arial" pitchFamily="34" charset="0"/>
              </a:rPr>
              <a:t>Paralelně k doutnavce je připojen kondenzátor 0,005 M, který zlepšuje zapalovací podmínky </a:t>
            </a:r>
            <a:br>
              <a:rPr lang="cs-CZ" sz="2000" dirty="0">
                <a:latin typeface="Arial" pitchFamily="34" charset="0"/>
                <a:cs typeface="Arial" pitchFamily="34" charset="0"/>
              </a:rPr>
            </a:br>
            <a:r>
              <a:rPr lang="cs-CZ" sz="2000" dirty="0">
                <a:latin typeface="Arial" pitchFamily="34" charset="0"/>
                <a:cs typeface="Arial" pitchFamily="34" charset="0"/>
              </a:rPr>
              <a:t>a omezuje rušení elektromagnetických vln. Účiník zářivky vlivem tlumivky je menší než 0,5 proto se kompenzuje na hodnotu 0,95 paralelně zapojeným kondenzátorem. Pro odrušení celého svítidla je v přívodu připojen odrušovací kondenzátor. Pro odstranění stroboskopického jevu se svítidla napájí odlišnými fázemi. </a:t>
            </a: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812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.PAVLA.000\Plocha\Prezentace sítě\Elektro\el010.jpg"/>
          <p:cNvPicPr>
            <a:picLocks noChangeAspect="1" noChangeArrowheads="1"/>
          </p:cNvPicPr>
          <p:nvPr/>
        </p:nvPicPr>
        <p:blipFill>
          <a:blip r:embed="rId2" cstate="print"/>
          <a:srcRect l="9222" t="5273" r="8934" b="3332"/>
          <a:stretch>
            <a:fillRect/>
          </a:stretch>
        </p:blipFill>
        <p:spPr bwMode="auto">
          <a:xfrm>
            <a:off x="381000" y="2133600"/>
            <a:ext cx="8316416" cy="43433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.PAVLA.000\Plocha\Prezentace sítě\Elektro\el011.jpg"/>
          <p:cNvPicPr>
            <a:picLocks noChangeAspect="1" noChangeArrowheads="1"/>
          </p:cNvPicPr>
          <p:nvPr/>
        </p:nvPicPr>
        <p:blipFill>
          <a:blip r:embed="rId2" cstate="print"/>
          <a:srcRect l="9172" t="1218" r="9300"/>
          <a:stretch>
            <a:fillRect/>
          </a:stretch>
        </p:blipFill>
        <p:spPr bwMode="auto">
          <a:xfrm>
            <a:off x="381000" y="1828800"/>
            <a:ext cx="8316416" cy="464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.PAVLA.000\Plocha\Prezentace sítě\Elektro\el001.jpg"/>
          <p:cNvPicPr>
            <a:picLocks noChangeAspect="1" noChangeArrowheads="1"/>
          </p:cNvPicPr>
          <p:nvPr/>
        </p:nvPicPr>
        <p:blipFill>
          <a:blip r:embed="rId2" cstate="print"/>
          <a:srcRect l="2730" t="596" r="17866" b="4451"/>
          <a:stretch>
            <a:fillRect/>
          </a:stretch>
        </p:blipFill>
        <p:spPr bwMode="auto">
          <a:xfrm>
            <a:off x="381000" y="1828800"/>
            <a:ext cx="8316416" cy="4648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8600"/>
            <a:ext cx="57658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475</TotalTime>
  <Words>602</Words>
  <Application>Microsoft Office PowerPoint</Application>
  <PresentationFormat>Předvádění na obrazovce (4:3)</PresentationFormat>
  <Paragraphs>46</Paragraphs>
  <Slides>35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Aerodynamika</vt:lpstr>
      <vt:lpstr>Snímek 1</vt:lpstr>
      <vt:lpstr>Snímek 2</vt:lpstr>
      <vt:lpstr>ZÁŘIVKOVÁ SVÍTIDLA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Halogenidová výbojka</vt:lpstr>
      <vt:lpstr>Snímek 26</vt:lpstr>
      <vt:lpstr>Snímek 27</vt:lpstr>
      <vt:lpstr>Snímek 28</vt:lpstr>
      <vt:lpstr>Energeticky úsporné žárovky</vt:lpstr>
      <vt:lpstr>Rtuťová výbojová žárovka</vt:lpstr>
      <vt:lpstr>Kontrola výbojové tlumivky</vt:lpstr>
      <vt:lpstr>Snímek 32</vt:lpstr>
      <vt:lpstr>Sodíková výbojková žárovka</vt:lpstr>
      <vt:lpstr>Snímek 34</vt:lpstr>
      <vt:lpstr>Snímek 35</vt:lpstr>
    </vt:vector>
  </TitlesOfParts>
  <Company>sou stavebni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ZÁŘIVKOVÁ SVÍTIDLA</dc:title>
  <dc:creator>user</dc:creator>
  <cp:lastModifiedBy>Dan</cp:lastModifiedBy>
  <cp:revision>71</cp:revision>
  <dcterms:created xsi:type="dcterms:W3CDTF">2014-03-24T10:58:24Z</dcterms:created>
  <dcterms:modified xsi:type="dcterms:W3CDTF">2015-04-22T12:58:22Z</dcterms:modified>
</cp:coreProperties>
</file>