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60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2" r:id="rId16"/>
    <p:sldId id="274" r:id="rId1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6FECB-2EF7-4099-802D-0CC446E6C0FF}" type="datetimeFigureOut">
              <a:rPr lang="cs-CZ" smtClean="0"/>
              <a:t>31.3.2015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7F090-9027-498C-9063-4A27D3540C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3753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7516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7F090-9027-498C-9063-4A27D3540CEF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429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Přímá spojovací čára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Přímá spojovací čára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ipsa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ipsa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ipsa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22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5A68D-ED7F-43C2-A5F5-0DD4C3C9F3E8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23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4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DA41B-00C7-443D-B649-2DB4C043847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D54A8-D72B-404B-9274-2771F22F0E4B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C3BB0-1A67-4F04-87FF-0BEB33D813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5DD22-0F55-4697-AABD-B05AA55B1235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F7DCE-E32A-4A7F-920B-37AABDB05C5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F593BD-2C1A-4520-A61A-AF59510A33DC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5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779DB1F-6B6E-427F-84B4-6A6314D234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Přímá spojovací čára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Přímá spojovací čára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ipsa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ipsa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Přímá spojovací čára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20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7C146-C2CB-43B3-AC2A-CFECDCBC6BCA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21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F0EDD-82A4-43A5-822D-278C9E27A99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79B1F-3554-4128-B3E2-35E7F7FABECB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76707-0939-49C2-A2FF-547E793628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06EFE-4E87-4141-A978-DA3B5B3C345D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ACFAD-66DC-4476-85B1-C201579C90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80B4BC-6572-46B1-BAFF-4518B1F695A7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81EF99-B0FD-4801-85E8-9B1DFD8A2BE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F00EB-EA4D-45DB-8067-86260D4F2864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B2A27-51D0-4A71-8C71-84257E42543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Přímá spojovací čára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Elipsa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2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5C3FA07-3F6E-4858-90E8-3A625196BBB6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13" name="Zástupný symbol pro číslo snímku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1FBA55F-3DFB-4D9F-A91D-B382F9930B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Elipsa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Přímá spojovací čára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2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B2B091D-8974-4B58-843F-20E146ABA7D9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13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9E4849-1704-47B4-8C63-DE1ED210E01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4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28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1A3BDD-0321-485D-8CF0-0B8BBD68CDAD}" type="datetimeFigureOut">
              <a:rPr lang="cs-CZ"/>
              <a:pPr>
                <a:defRPr/>
              </a:pPr>
              <a:t>31.3.2015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0A22C9-45EC-430F-B55F-C0FEE6414A2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2" r:id="rId5"/>
    <p:sldLayoutId id="2147483687" r:id="rId6"/>
    <p:sldLayoutId id="2147483681" r:id="rId7"/>
    <p:sldLayoutId id="2147483688" r:id="rId8"/>
    <p:sldLayoutId id="2147483689" r:id="rId9"/>
    <p:sldLayoutId id="2147483680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6FB833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C0E5A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kugita.wordpress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23728" y="1628800"/>
            <a:ext cx="6388224" cy="3478064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2000" dirty="0">
                <a:latin typeface="Comic Sans MS" pitchFamily="66" charset="0"/>
              </a:rPr>
              <a:t>Zlepšování podmínek pro výuku technických oborů a řemesel Švehlovy střední školy polytechnické Prostějov</a:t>
            </a:r>
            <a:br>
              <a:rPr lang="cs-CZ" sz="2000" dirty="0">
                <a:latin typeface="Comic Sans MS" pitchFamily="66" charset="0"/>
              </a:rPr>
            </a:br>
            <a:r>
              <a:rPr lang="cs-CZ" sz="2000" dirty="0">
                <a:latin typeface="Comic Sans MS" pitchFamily="66" charset="0"/>
              </a:rPr>
              <a:t/>
            </a:r>
            <a:br>
              <a:rPr lang="cs-CZ" sz="2000" dirty="0">
                <a:latin typeface="Comic Sans MS" pitchFamily="66" charset="0"/>
              </a:rPr>
            </a:br>
            <a:r>
              <a:rPr lang="cs-CZ" sz="2000" dirty="0">
                <a:latin typeface="Comic Sans MS" pitchFamily="66" charset="0"/>
              </a:rPr>
              <a:t>registrační číslo CZ.1.07/1.1.26/02.0010</a:t>
            </a:r>
            <a:endParaRPr lang="cs-CZ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36712"/>
            <a:ext cx="5715000" cy="13954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Batáty</a:t>
            </a:r>
          </a:p>
          <a:p>
            <a:pPr marL="0" indent="0">
              <a:buNone/>
            </a:pPr>
            <a:endParaRPr lang="cs-CZ" dirty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Jedná se o sladké brambory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Jsou to kořenové hlízy svlačcovité rostliny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Jedna hlíza váží průměrně kolem 1 kg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Barva – červená a žlutá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Původ – střední Amerika</a:t>
            </a:r>
          </a:p>
          <a:p>
            <a:pPr>
              <a:buFont typeface="Wingdings" panose="05000000000000000000" pitchFamily="2" charset="2"/>
              <a:buChar char="q"/>
            </a:pPr>
            <a:endParaRPr lang="cs-CZ" dirty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                                               </a:t>
            </a:r>
            <a:r>
              <a:rPr lang="cs-CZ" sz="1000" dirty="0" smtClean="0">
                <a:latin typeface="Comic Sans MS" pitchFamily="66" charset="0"/>
                <a:hlinkClick r:id="rId3"/>
              </a:rPr>
              <a:t>http</a:t>
            </a:r>
            <a:r>
              <a:rPr lang="cs-CZ" sz="1000" dirty="0">
                <a:latin typeface="Comic Sans MS" pitchFamily="66" charset="0"/>
                <a:hlinkClick r:id="rId3"/>
              </a:rPr>
              <a:t>://kugita.wordpress.com</a:t>
            </a:r>
            <a:r>
              <a:rPr lang="cs-CZ" sz="1000" dirty="0" smtClean="0">
                <a:latin typeface="Comic Sans MS" pitchFamily="66" charset="0"/>
                <a:hlinkClick r:id="rId3"/>
              </a:rPr>
              <a:t>/</a:t>
            </a:r>
            <a:r>
              <a:rPr lang="cs-CZ" sz="1000" dirty="0" smtClean="0">
                <a:latin typeface="Comic Sans MS" pitchFamily="66" charset="0"/>
              </a:rPr>
              <a:t> 17.12. 2013</a:t>
            </a: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pic>
        <p:nvPicPr>
          <p:cNvPr id="12" name="Obrázek 11" descr="bataty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05064"/>
            <a:ext cx="3145532" cy="20394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639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931225" cy="5069160"/>
          </a:xfrm>
        </p:spPr>
        <p:txBody>
          <a:bodyPr/>
          <a:lstStyle/>
          <a:p>
            <a:pPr marL="0" indent="0" algn="ctr">
              <a:buNone/>
            </a:pP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Maniok (kasava)</a:t>
            </a:r>
          </a:p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Výživově velmi hodnotná plodina – bohatá na škroby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Pěstuje se v tropech (</a:t>
            </a:r>
            <a:r>
              <a:rPr lang="cs-CZ" dirty="0">
                <a:latin typeface="Comic Sans MS" pitchFamily="66" charset="0"/>
              </a:rPr>
              <a:t>J</a:t>
            </a:r>
            <a:r>
              <a:rPr lang="cs-CZ" dirty="0" smtClean="0">
                <a:latin typeface="Comic Sans MS" pitchFamily="66" charset="0"/>
              </a:rPr>
              <a:t>ižní Amerika)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Existuje sladká a hořká odrůda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Hořká odrůda obsahuje jedovatý kyanovodík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Sladká odrůda je již kyanovodíku zbavená (šlechtěním)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Z manioku se vyrábí mouka, strouhá se a dělají se z něj placky</a:t>
            </a: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59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931225" cy="50691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Maniok (kasava)</a:t>
            </a:r>
          </a:p>
          <a:p>
            <a:pPr marL="0" indent="0" algn="ctr">
              <a:buNone/>
            </a:pPr>
            <a:endParaRPr lang="cs-CZ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cs-CZ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cs-CZ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cs-CZ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cs-CZ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cs-CZ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cs-CZ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cs-CZ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cs-CZ" sz="900" b="1" dirty="0" smtClean="0">
                <a:latin typeface="Comic Sans MS" pitchFamily="66" charset="0"/>
              </a:rPr>
              <a:t>        http</a:t>
            </a:r>
            <a:r>
              <a:rPr lang="cs-CZ" sz="900" b="1" dirty="0">
                <a:latin typeface="Comic Sans MS" pitchFamily="66" charset="0"/>
              </a:rPr>
              <a:t>://picasaweb.google.com/lh/photo/eNwzfv7DjDgs5VZPTYk81Q</a:t>
            </a:r>
            <a:endParaRPr lang="cs-CZ" sz="900" b="1" dirty="0" smtClean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pic>
        <p:nvPicPr>
          <p:cNvPr id="12" name="Obrázek 11" descr="http://lh3.ggpht.com/-L3oZTIl5Wwo/S1mzovsLEfI/AAAAAAAAMEs/UdXpjpNQSp4/s800/IMG_1649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080" y="2708920"/>
            <a:ext cx="4109839" cy="3096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529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931225" cy="5069160"/>
          </a:xfrm>
        </p:spPr>
        <p:txBody>
          <a:bodyPr/>
          <a:lstStyle/>
          <a:p>
            <a:pPr marL="0" indent="0" algn="ctr">
              <a:buNone/>
            </a:pP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Topinambury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Jedná se o židovské brambory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Používají se zejména jako krmivo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Jako potravina – dietní účinky (obsahují inulin vhodný pro diabetiky)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Původ – Francie</a:t>
            </a:r>
          </a:p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dirty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>
              <a:latin typeface="Comic Sans MS" pitchFamily="66" charset="0"/>
            </a:endParaRPr>
          </a:p>
          <a:p>
            <a:pPr marL="0" indent="0">
              <a:buNone/>
            </a:pPr>
            <a:endParaRPr lang="cs-CZ" sz="900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sz="9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cs-CZ" sz="900" dirty="0" smtClean="0">
                <a:latin typeface="Comic Sans MS" pitchFamily="66" charset="0"/>
              </a:rPr>
              <a:t>http</a:t>
            </a:r>
            <a:r>
              <a:rPr lang="cs-CZ" sz="900" dirty="0">
                <a:latin typeface="Comic Sans MS" pitchFamily="66" charset="0"/>
              </a:rPr>
              <a:t>://flog.pravda.sk/duvesov.flog?foto=364974</a:t>
            </a:r>
          </a:p>
          <a:p>
            <a:pPr marL="0" indent="0">
              <a:buNone/>
            </a:pPr>
            <a:r>
              <a:rPr lang="cs-CZ" sz="1000" dirty="0" smtClean="0">
                <a:latin typeface="Comic Sans MS" pitchFamily="66" charset="0"/>
              </a:rPr>
              <a:t>                                                           </a:t>
            </a:r>
          </a:p>
          <a:p>
            <a:pPr marL="0" indent="0">
              <a:buNone/>
            </a:pPr>
            <a:r>
              <a:rPr lang="cs-CZ" sz="1000" dirty="0">
                <a:latin typeface="Comic Sans MS" pitchFamily="66" charset="0"/>
              </a:rPr>
              <a:t> </a:t>
            </a:r>
            <a:r>
              <a:rPr lang="cs-CZ" sz="1000" dirty="0" smtClean="0">
                <a:latin typeface="Comic Sans MS" pitchFamily="66" charset="0"/>
              </a:rPr>
              <a:t>                                                                 http</a:t>
            </a:r>
            <a:r>
              <a:rPr lang="cs-CZ" sz="1000" dirty="0">
                <a:latin typeface="Comic Sans MS" pitchFamily="66" charset="0"/>
              </a:rPr>
              <a:t>://manupropria-mokopa.blogspot.cz/2010/04/topinambury-poupata-pampelisek.html</a:t>
            </a:r>
            <a:endParaRPr lang="cs-CZ" sz="1000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pic>
        <p:nvPicPr>
          <p:cNvPr id="12" name="Obrázek 11" descr="http://img.flog.pravda.sk/2010/10/16/xC2_364974_m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65104"/>
            <a:ext cx="2514194" cy="1613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Obrázek 12" descr="http://2.bp.blogspot.com/_q_Z14gN-vW8/S8te211ZZ3I/AAAAAAAABh4/8yCcZolNOAM/s1600/duben+05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09120"/>
            <a:ext cx="2570735" cy="1874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529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931225" cy="5069160"/>
          </a:xfrm>
        </p:spPr>
        <p:txBody>
          <a:bodyPr/>
          <a:lstStyle/>
          <a:p>
            <a:pPr marL="0" indent="0" algn="ctr">
              <a:buNone/>
            </a:pP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Cukrová řepa</a:t>
            </a:r>
          </a:p>
          <a:p>
            <a:pPr marL="0" indent="0" algn="ctr">
              <a:buNone/>
            </a:pPr>
            <a:endParaRPr lang="cs-CZ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Základní surovina pro výrobu cukru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rgbClr val="FFC000"/>
                </a:solidFill>
                <a:latin typeface="Comic Sans MS" pitchFamily="66" charset="0"/>
              </a:rPr>
              <a:t>Anatomie cukrovky</a:t>
            </a:r>
            <a:r>
              <a:rPr lang="cs-CZ" dirty="0" smtClean="0">
                <a:latin typeface="Comic Sans MS" pitchFamily="66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dirty="0" smtClean="0">
                <a:latin typeface="Comic Sans MS" pitchFamily="66" charset="0"/>
              </a:rPr>
              <a:t>Hlava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dirty="0" smtClean="0">
                <a:latin typeface="Comic Sans MS" pitchFamily="66" charset="0"/>
              </a:rPr>
              <a:t>Krk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dirty="0" smtClean="0">
                <a:latin typeface="Comic Sans MS" pitchFamily="66" charset="0"/>
              </a:rPr>
              <a:t>Vlastní kořen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cs-CZ" dirty="0">
              <a:latin typeface="Comic Sans MS" pitchFamily="66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rgbClr val="FFC000"/>
                </a:solidFill>
                <a:latin typeface="Comic Sans MS" pitchFamily="66" charset="0"/>
              </a:rPr>
              <a:t>Chemické složení </a:t>
            </a:r>
            <a:r>
              <a:rPr lang="cs-CZ" dirty="0" smtClean="0">
                <a:latin typeface="Comic Sans MS" pitchFamily="66" charset="0"/>
              </a:rPr>
              <a:t>– 75% vody, 25% sušiny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Sušina tvořena převážně sacharidy (asi 17-18%)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7-8% tvoří necukry –bílkoviny, barviva, tuky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cs-CZ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52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931225" cy="5069160"/>
          </a:xfrm>
        </p:spPr>
        <p:txBody>
          <a:bodyPr/>
          <a:lstStyle/>
          <a:p>
            <a:pPr marL="0" indent="0" algn="ctr">
              <a:buNone/>
            </a:pPr>
            <a:r>
              <a:rPr lang="cs-CZ" b="1" dirty="0" smtClean="0">
                <a:solidFill>
                  <a:srgbClr val="FFC000"/>
                </a:solidFill>
                <a:latin typeface="Comic Sans MS" pitchFamily="66" charset="0"/>
              </a:rPr>
              <a:t>Otázky k opakování</a:t>
            </a:r>
          </a:p>
          <a:p>
            <a:pPr marL="0" indent="0">
              <a:buNone/>
            </a:pPr>
            <a:endParaRPr lang="cs-CZ" dirty="0">
              <a:latin typeface="Comic Sans MS" pitchFamily="66" charset="0"/>
            </a:endParaRPr>
          </a:p>
          <a:p>
            <a:pPr marL="457200" indent="-457200">
              <a:buAutoNum type="arabicPeriod"/>
            </a:pPr>
            <a:r>
              <a:rPr lang="cs-CZ" dirty="0" smtClean="0">
                <a:latin typeface="Comic Sans MS" pitchFamily="66" charset="0"/>
              </a:rPr>
              <a:t>Charakterizuj maniok, topinambury, batáty. </a:t>
            </a:r>
          </a:p>
          <a:p>
            <a:pPr marL="457200" indent="-457200">
              <a:buAutoNum type="arabicPeriod"/>
            </a:pPr>
            <a:r>
              <a:rPr lang="cs-CZ" dirty="0" smtClean="0">
                <a:latin typeface="Comic Sans MS" pitchFamily="66" charset="0"/>
              </a:rPr>
              <a:t>Jak se dělí brambory dle varných typů?</a:t>
            </a:r>
          </a:p>
          <a:p>
            <a:pPr marL="457200" indent="-457200">
              <a:buAutoNum type="arabicPeriod"/>
            </a:pPr>
            <a:r>
              <a:rPr lang="cs-CZ" dirty="0" smtClean="0">
                <a:latin typeface="Comic Sans MS" pitchFamily="66" charset="0"/>
              </a:rPr>
              <a:t>Rozdělte brambory dle období sklizně a dle obsahu škrobu.</a:t>
            </a:r>
          </a:p>
          <a:p>
            <a:pPr marL="457200" indent="-457200">
              <a:buAutoNum type="arabicPeriod"/>
            </a:pPr>
            <a:r>
              <a:rPr lang="cs-CZ" dirty="0" smtClean="0">
                <a:latin typeface="Comic Sans MS" pitchFamily="66" charset="0"/>
              </a:rPr>
              <a:t>Jaké je chemické složení brambor?</a:t>
            </a:r>
          </a:p>
          <a:p>
            <a:pPr marL="457200" indent="-457200">
              <a:buAutoNum type="arabicPeriod"/>
            </a:pPr>
            <a:r>
              <a:rPr lang="cs-CZ" dirty="0" smtClean="0">
                <a:latin typeface="Comic Sans MS" pitchFamily="66" charset="0"/>
              </a:rPr>
              <a:t>Chemické složení řepy cukrovky.</a:t>
            </a:r>
          </a:p>
          <a:p>
            <a:pPr marL="457200" indent="-457200">
              <a:buAutoNum type="arabicPeriod"/>
            </a:pPr>
            <a:endParaRPr lang="cs-CZ" dirty="0" smtClean="0"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57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931225" cy="5069160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Zdroje: </a:t>
            </a:r>
            <a:r>
              <a:rPr lang="cs-CZ" smtClean="0">
                <a:latin typeface="Comic Sans MS" pitchFamily="66" charset="0"/>
              </a:rPr>
              <a:t>Vlastní přípravy</a:t>
            </a:r>
            <a:endParaRPr lang="cs-CZ" dirty="0"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cs-CZ" dirty="0" smtClean="0"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cs-CZ" dirty="0"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cs-CZ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cs-CZ" b="1" dirty="0" smtClean="0">
                <a:solidFill>
                  <a:srgbClr val="0070C0"/>
                </a:solidFill>
                <a:latin typeface="Castellar" panose="020A0402060406010301" pitchFamily="18" charset="0"/>
              </a:rPr>
              <a:t>Děkuji za pozornost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cs-CZ" sz="2800" dirty="0" smtClean="0">
                <a:latin typeface="Comic Sans MS" pitchFamily="66" charset="0"/>
              </a:rPr>
              <a:t>okopaniny</a:t>
            </a:r>
            <a:r>
              <a:rPr lang="cs-CZ" sz="2800" dirty="0">
                <a:latin typeface="Comic Sans MS" pitchFamily="66" charset="0"/>
              </a:rPr>
              <a:t/>
            </a:r>
            <a:br>
              <a:rPr lang="cs-CZ" sz="2800" dirty="0">
                <a:latin typeface="Comic Sans MS" pitchFamily="66" charset="0"/>
              </a:rPr>
            </a:br>
            <a:r>
              <a:rPr lang="cs-CZ" sz="2800" dirty="0" smtClean="0">
                <a:latin typeface="Comic Sans MS" pitchFamily="66" charset="0"/>
              </a:rPr>
              <a:t/>
            </a:r>
            <a:br>
              <a:rPr lang="cs-CZ" sz="2800" dirty="0" smtClean="0">
                <a:latin typeface="Comic Sans MS" pitchFamily="66" charset="0"/>
              </a:rPr>
            </a:br>
            <a:r>
              <a:rPr lang="cs-CZ" sz="2800" dirty="0" smtClean="0">
                <a:latin typeface="Comic Sans MS" pitchFamily="66" charset="0"/>
              </a:rPr>
              <a:t>Ing. Vít Michalec</a:t>
            </a:r>
            <a:endParaRPr lang="cs-CZ" sz="2800" dirty="0"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75531"/>
            <a:ext cx="5715000" cy="13954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2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/>
          <a:lstStyle/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Okopaniny jsou plodiny, které řadíme mezi plodiny energetické – díky vysokému obsahu škrobu jsou bohatým zdrojem energie</a:t>
            </a:r>
            <a:endParaRPr lang="cs-CZ" dirty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rgbClr val="92D050"/>
                </a:solidFill>
                <a:latin typeface="Comic Sans MS" pitchFamily="66" charset="0"/>
              </a:rPr>
              <a:t>Mezi okopaniny řadíme zejména: </a:t>
            </a: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Brambory</a:t>
            </a: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Řepu cukrovku</a:t>
            </a: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Topinambury</a:t>
            </a: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Batáty</a:t>
            </a: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Maniok (kasava)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>
                <a:solidFill>
                  <a:srgbClr val="92D050"/>
                </a:solidFill>
                <a:latin typeface="Comic Sans MS" pitchFamily="66" charset="0"/>
              </a:rPr>
              <a:t>Brambory</a:t>
            </a: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Jedná se o plodiny, které pocházejí z jižní </a:t>
            </a:r>
            <a:r>
              <a:rPr lang="cs-CZ" dirty="0">
                <a:latin typeface="Comic Sans MS" pitchFamily="66" charset="0"/>
              </a:rPr>
              <a:t>A</a:t>
            </a:r>
            <a:r>
              <a:rPr lang="cs-CZ" dirty="0" smtClean="0">
                <a:latin typeface="Comic Sans MS" pitchFamily="66" charset="0"/>
              </a:rPr>
              <a:t>meriky a do Evropy se dostaly v 16. století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Chemické složení brambor:</a:t>
            </a: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Voda - 70-75%</a:t>
            </a: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Sušina – 25-30%</a:t>
            </a: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Škrob – 21%</a:t>
            </a: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Bílkoviny – 2%</a:t>
            </a: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Minerální látky – vápník, železo, draslík, hořčík</a:t>
            </a:r>
          </a:p>
          <a:p>
            <a:pPr marL="0" indent="0">
              <a:buNone/>
            </a:pPr>
            <a:r>
              <a:rPr lang="cs-CZ" dirty="0" smtClean="0">
                <a:latin typeface="Comic Sans MS" pitchFamily="66" charset="0"/>
              </a:rPr>
              <a:t>Vitaminy – C, B, PP</a:t>
            </a: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10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>
                <a:solidFill>
                  <a:srgbClr val="FFC000"/>
                </a:solidFill>
                <a:latin typeface="Comic Sans MS" pitchFamily="66" charset="0"/>
              </a:rPr>
              <a:t>Rozdělení brambor</a:t>
            </a:r>
          </a:p>
          <a:p>
            <a:pPr marL="0" indent="0">
              <a:buNone/>
            </a:pPr>
            <a:endParaRPr lang="cs-CZ" sz="1000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>
                <a:latin typeface="Comic Sans MS" pitchFamily="66" charset="0"/>
              </a:rPr>
              <a:t> </a:t>
            </a:r>
            <a:r>
              <a:rPr lang="cs-CZ" dirty="0" smtClean="0">
                <a:solidFill>
                  <a:srgbClr val="92D050"/>
                </a:solidFill>
                <a:latin typeface="Comic Sans MS" pitchFamily="66" charset="0"/>
              </a:rPr>
              <a:t>rozdělení brambor podle způsobu využití:</a:t>
            </a: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Brambory konzumní</a:t>
            </a: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Brambory průmyslové</a:t>
            </a: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Brambory salátové</a:t>
            </a: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Brambory krmné</a:t>
            </a:r>
          </a:p>
          <a:p>
            <a:pPr marL="457200" indent="-457200">
              <a:buAutoNum type="alphaLcPeriod"/>
            </a:pPr>
            <a:endParaRPr lang="cs-CZ" sz="1000" dirty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rgbClr val="92D050"/>
                </a:solidFill>
                <a:latin typeface="Comic Sans MS" pitchFamily="66" charset="0"/>
              </a:rPr>
              <a:t>Rozdělení brambor podle obsahu škrobu:</a:t>
            </a: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Brambory </a:t>
            </a:r>
            <a:r>
              <a:rPr lang="cs-CZ" dirty="0" err="1" smtClean="0">
                <a:latin typeface="Comic Sans MS" pitchFamily="66" charset="0"/>
              </a:rPr>
              <a:t>vysokoškrobnaté</a:t>
            </a:r>
            <a:endParaRPr lang="cs-CZ" dirty="0" smtClean="0">
              <a:latin typeface="Comic Sans MS" pitchFamily="66" charset="0"/>
            </a:endParaRP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Brambory </a:t>
            </a:r>
            <a:r>
              <a:rPr lang="cs-CZ" dirty="0" err="1" smtClean="0">
                <a:latin typeface="Comic Sans MS" pitchFamily="66" charset="0"/>
              </a:rPr>
              <a:t>středněškrobnaté</a:t>
            </a:r>
            <a:endParaRPr lang="cs-CZ" dirty="0" smtClean="0">
              <a:latin typeface="Comic Sans MS" pitchFamily="66" charset="0"/>
            </a:endParaRP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Brambory </a:t>
            </a:r>
            <a:r>
              <a:rPr lang="cs-CZ" dirty="0" err="1" smtClean="0">
                <a:latin typeface="Comic Sans MS" pitchFamily="66" charset="0"/>
              </a:rPr>
              <a:t>nízkoškrobnaté</a:t>
            </a:r>
            <a:endParaRPr lang="cs-CZ" dirty="0" smtClean="0">
              <a:latin typeface="Comic Sans MS" pitchFamily="66" charset="0"/>
            </a:endParaRPr>
          </a:p>
          <a:p>
            <a:pPr marL="457200" indent="-457200">
              <a:buAutoNum type="alphaLcPeriod"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rgbClr val="92D050"/>
                </a:solidFill>
                <a:latin typeface="Comic Sans MS" pitchFamily="66" charset="0"/>
              </a:rPr>
              <a:t>rozdělení brambor podle doby sklizně:</a:t>
            </a: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Brambory rané – dozrávají do konce září, není vhodné je skladovat, rychle se kazí</a:t>
            </a: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Brambory pozdní – jsou vhodné na skladování</a:t>
            </a:r>
          </a:p>
          <a:p>
            <a:pPr marL="457200" indent="-457200">
              <a:buAutoNum type="alphaLcPeriod"/>
            </a:pPr>
            <a:endParaRPr lang="cs-CZ" sz="1000" dirty="0">
              <a:solidFill>
                <a:srgbClr val="92D050"/>
              </a:solidFill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rgbClr val="92D050"/>
                </a:solidFill>
                <a:latin typeface="Comic Sans MS" pitchFamily="66" charset="0"/>
              </a:rPr>
              <a:t>Rozdělení brambor dle varných typů:</a:t>
            </a: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Varný typ a</a:t>
            </a: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Varný typ b</a:t>
            </a:r>
          </a:p>
          <a:p>
            <a:pPr marL="457200" indent="-457200">
              <a:buAutoNum type="alphaLcPeriod"/>
            </a:pPr>
            <a:r>
              <a:rPr lang="cs-CZ" dirty="0" smtClean="0">
                <a:latin typeface="Comic Sans MS" pitchFamily="66" charset="0"/>
              </a:rPr>
              <a:t>Varný typ c</a:t>
            </a:r>
          </a:p>
          <a:p>
            <a:pPr marL="457200" indent="-457200">
              <a:buAutoNum type="alphaLcPeriod"/>
            </a:pPr>
            <a:endParaRPr lang="cs-CZ" dirty="0" smtClean="0">
              <a:latin typeface="Comic Sans MS" pitchFamily="66" charset="0"/>
            </a:endParaRPr>
          </a:p>
          <a:p>
            <a:pPr marL="457200" indent="-457200">
              <a:buAutoNum type="alphaLcPeriod"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45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C000"/>
                </a:solidFill>
                <a:latin typeface="Comic Sans MS" pitchFamily="66" charset="0"/>
              </a:rPr>
              <a:t>Varný typ 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>
                <a:latin typeface="Comic Sans MS" pitchFamily="66" charset="0"/>
              </a:rPr>
              <a:t>Brambory vhodné jako salátové, vařené jako příloha, </a:t>
            </a:r>
            <a:r>
              <a:rPr lang="cs-CZ" dirty="0" err="1" smtClean="0">
                <a:latin typeface="Comic Sans MS" pitchFamily="66" charset="0"/>
              </a:rPr>
              <a:t>nerozvařivé</a:t>
            </a:r>
            <a:endParaRPr lang="cs-CZ" dirty="0" smtClean="0">
              <a:latin typeface="Comic Sans MS" pitchFamily="66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>
                <a:latin typeface="Comic Sans MS" pitchFamily="66" charset="0"/>
              </a:rPr>
              <a:t>Jsou nemoučnaté a lojovité, neobsahují vysoké množství škrobu</a:t>
            </a:r>
          </a:p>
          <a:p>
            <a:pPr>
              <a:buFont typeface="Courier New" panose="02070309020205020404" pitchFamily="49" charset="0"/>
              <a:buChar char="o"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C000"/>
                </a:solidFill>
                <a:latin typeface="Comic Sans MS" pitchFamily="66" charset="0"/>
              </a:rPr>
              <a:t>Varný typ B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>
                <a:latin typeface="Comic Sans MS" pitchFamily="66" charset="0"/>
              </a:rPr>
              <a:t>Slabě moučnaté, střední obsah škrobu, </a:t>
            </a:r>
            <a:r>
              <a:rPr lang="cs-CZ" dirty="0" err="1" smtClean="0">
                <a:latin typeface="Comic Sans MS" pitchFamily="66" charset="0"/>
              </a:rPr>
              <a:t>nerozvařivé</a:t>
            </a:r>
            <a:endParaRPr lang="cs-CZ" dirty="0" smtClean="0">
              <a:latin typeface="Comic Sans MS" pitchFamily="66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>
                <a:latin typeface="Comic Sans MS" pitchFamily="66" charset="0"/>
              </a:rPr>
              <a:t>Vhodné pro přípravu různých bramborových pokrmů</a:t>
            </a:r>
          </a:p>
          <a:p>
            <a:pPr>
              <a:buFont typeface="Courier New" panose="02070309020205020404" pitchFamily="49" charset="0"/>
              <a:buChar char="o"/>
            </a:pPr>
            <a:endParaRPr lang="cs-CZ" dirty="0" smtClean="0">
              <a:latin typeface="Comic Sans MS" pitchFamily="66" charset="0"/>
            </a:endParaRPr>
          </a:p>
          <a:p>
            <a:pPr marL="457200" indent="-457200">
              <a:buAutoNum type="alphaLcPeriod"/>
            </a:pPr>
            <a:endParaRPr lang="cs-CZ" dirty="0" smtClean="0">
              <a:latin typeface="Comic Sans MS" pitchFamily="66" charset="0"/>
            </a:endParaRPr>
          </a:p>
          <a:p>
            <a:pPr marL="457200" indent="-457200">
              <a:buAutoNum type="alphaLcPeriod"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44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C000"/>
                </a:solidFill>
                <a:latin typeface="Comic Sans MS" pitchFamily="66" charset="0"/>
              </a:rPr>
              <a:t>Varný typ C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>
                <a:latin typeface="Comic Sans MS" pitchFamily="66" charset="0"/>
              </a:rPr>
              <a:t>Silně moučnaté, vysoký obsah škrobu, </a:t>
            </a:r>
            <a:r>
              <a:rPr lang="cs-CZ" dirty="0" err="1" smtClean="0">
                <a:latin typeface="Comic Sans MS" pitchFamily="66" charset="0"/>
              </a:rPr>
              <a:t>rozvařivé</a:t>
            </a:r>
            <a:endParaRPr lang="cs-CZ" dirty="0" smtClean="0">
              <a:latin typeface="Comic Sans MS" pitchFamily="66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>
                <a:latin typeface="Comic Sans MS" pitchFamily="66" charset="0"/>
              </a:rPr>
              <a:t>Vhodné pro přípravu kaší</a:t>
            </a:r>
          </a:p>
          <a:p>
            <a:pPr marL="457200" indent="-457200">
              <a:buAutoNum type="alphaLcPeriod"/>
            </a:pPr>
            <a:endParaRPr lang="cs-CZ" dirty="0" smtClean="0">
              <a:latin typeface="Comic Sans MS" pitchFamily="66" charset="0"/>
            </a:endParaRPr>
          </a:p>
          <a:p>
            <a:pPr marL="457200" indent="-457200">
              <a:buAutoNum type="alphaLcPeriod"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25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4338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Skladování brambor</a:t>
            </a: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Sklady musí být přiměřeně vlhké a vzdušné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Teplota při skladování 2-6 °C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Při teplotě pod 1</a:t>
            </a:r>
            <a:r>
              <a:rPr lang="cs-CZ" dirty="0">
                <a:latin typeface="Comic Sans MS" pitchFamily="66" charset="0"/>
              </a:rPr>
              <a:t> °</a:t>
            </a:r>
            <a:r>
              <a:rPr lang="cs-CZ" dirty="0" smtClean="0">
                <a:latin typeface="Comic Sans MS" pitchFamily="66" charset="0"/>
              </a:rPr>
              <a:t>C brambory mrznou – mění se chuť, skladovatelnost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omic Sans MS" pitchFamily="66" charset="0"/>
              </a:rPr>
              <a:t>Důležitá je průběžná kontrola hlíz</a:t>
            </a:r>
          </a:p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dirty="0" smtClean="0">
              <a:latin typeface="Comic Sans MS" pitchFamily="66" charset="0"/>
            </a:endParaRPr>
          </a:p>
          <a:p>
            <a:pPr marL="457200" indent="-457200">
              <a:buAutoNum type="alphaLcPeriod"/>
            </a:pPr>
            <a:endParaRPr lang="cs-CZ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cs-CZ" dirty="0" smtClean="0">
              <a:latin typeface="Comic Sans MS" pitchFamily="66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6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362</TotalTime>
  <Words>497</Words>
  <Application>Microsoft Office PowerPoint</Application>
  <PresentationFormat>Předvádění na obrazovce (4:3)</PresentationFormat>
  <Paragraphs>150</Paragraphs>
  <Slides>16</Slides>
  <Notes>14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Arkýř</vt:lpstr>
      <vt:lpstr>Zlepšování podmínek pro výuku technických oborů a řemesel Švehlovy střední školy polytechnické Prostějov  registrační číslo CZ.1.07/1.1.26/02.0010</vt:lpstr>
      <vt:lpstr>okopaniny  Ing. Vít Michalec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Výpočet koncentrace</dc:title>
  <dc:creator>Didlina</dc:creator>
  <cp:lastModifiedBy>HP-15</cp:lastModifiedBy>
  <cp:revision>39</cp:revision>
  <dcterms:created xsi:type="dcterms:W3CDTF">2012-05-23T14:18:13Z</dcterms:created>
  <dcterms:modified xsi:type="dcterms:W3CDTF">2015-03-31T09:00:46Z</dcterms:modified>
</cp:coreProperties>
</file>