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7" r:id="rId2"/>
    <p:sldId id="256" r:id="rId3"/>
    <p:sldId id="258" r:id="rId4"/>
    <p:sldId id="259" r:id="rId5"/>
    <p:sldId id="260" r:id="rId6"/>
    <p:sldId id="261" r:id="rId7"/>
    <p:sldId id="262" r:id="rId8"/>
    <p:sldId id="263" r:id="rId9"/>
    <p:sldId id="264" r:id="rId10"/>
    <p:sldId id="265" r:id="rId11"/>
    <p:sldId id="266" r:id="rId12"/>
    <p:sldId id="274" r:id="rId13"/>
    <p:sldId id="267" r:id="rId14"/>
    <p:sldId id="268" r:id="rId15"/>
    <p:sldId id="269" r:id="rId16"/>
    <p:sldId id="270" r:id="rId17"/>
    <p:sldId id="271" r:id="rId18"/>
    <p:sldId id="275" r:id="rId19"/>
    <p:sldId id="272" r:id="rId20"/>
    <p:sldId id="273" r:id="rId21"/>
  </p:sldIdLst>
  <p:sldSz cx="9144000" cy="6858000" type="screen4x3"/>
  <p:notesSz cx="6858000" cy="9144000"/>
  <p:defaultText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7" d="100"/>
          <a:sy n="87" d="100"/>
        </p:scale>
        <p:origin x="-1458" y="-7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Úvodní snímek">
    <p:spTree>
      <p:nvGrpSpPr>
        <p:cNvPr id="1" name=""/>
        <p:cNvGrpSpPr/>
        <p:nvPr/>
      </p:nvGrpSpPr>
      <p:grpSpPr>
        <a:xfrm>
          <a:off x="0" y="0"/>
          <a:ext cx="0" cy="0"/>
          <a:chOff x="0" y="0"/>
          <a:chExt cx="0" cy="0"/>
        </a:xfrm>
      </p:grpSpPr>
      <p:sp>
        <p:nvSpPr>
          <p:cNvPr id="10" name="Pravoúhlý trojúhelník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Nadpis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cs-CZ" smtClean="0"/>
              <a:t>Klepnutím lze upravit styl předlohy nadpisů.</a:t>
            </a:r>
            <a:endParaRPr kumimoji="0" lang="en-US"/>
          </a:p>
        </p:txBody>
      </p:sp>
      <p:sp>
        <p:nvSpPr>
          <p:cNvPr id="17" name="Podnadpis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cs-CZ" smtClean="0"/>
              <a:t>Klepnutím lze upravit styl předlohy podnadpisů.</a:t>
            </a:r>
            <a:endParaRPr kumimoji="0" lang="en-US"/>
          </a:p>
        </p:txBody>
      </p:sp>
      <p:grpSp>
        <p:nvGrpSpPr>
          <p:cNvPr id="2" name="Skupina 1"/>
          <p:cNvGrpSpPr/>
          <p:nvPr/>
        </p:nvGrpSpPr>
        <p:grpSpPr>
          <a:xfrm>
            <a:off x="-3765" y="4953000"/>
            <a:ext cx="9147765" cy="1912088"/>
            <a:chOff x="-3765" y="4832896"/>
            <a:chExt cx="9147765" cy="2032192"/>
          </a:xfrm>
        </p:grpSpPr>
        <p:sp>
          <p:nvSpPr>
            <p:cNvPr id="7" name="Volný tvar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Volný tvar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Volný tvar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Přímá spojovací čára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Zástupný symbol pro datum 29"/>
          <p:cNvSpPr>
            <a:spLocks noGrp="1"/>
          </p:cNvSpPr>
          <p:nvPr>
            <p:ph type="dt" sz="half" idx="10"/>
          </p:nvPr>
        </p:nvSpPr>
        <p:spPr/>
        <p:txBody>
          <a:bodyPr/>
          <a:lstStyle>
            <a:lvl1pPr>
              <a:defRPr>
                <a:solidFill>
                  <a:srgbClr val="FFFFFF"/>
                </a:solidFill>
              </a:defRPr>
            </a:lvl1pPr>
            <a:extLst/>
          </a:lstStyle>
          <a:p>
            <a:fld id="{9D40A9E6-4101-4227-A0F0-10FCB837313D}" type="datetimeFigureOut">
              <a:rPr lang="cs-CZ" smtClean="0"/>
              <a:pPr/>
              <a:t>21. 4. 2015</a:t>
            </a:fld>
            <a:endParaRPr lang="cs-CZ"/>
          </a:p>
        </p:txBody>
      </p:sp>
      <p:sp>
        <p:nvSpPr>
          <p:cNvPr id="19" name="Zástupný symbol pro zápatí 18"/>
          <p:cNvSpPr>
            <a:spLocks noGrp="1"/>
          </p:cNvSpPr>
          <p:nvPr>
            <p:ph type="ftr" sz="quarter" idx="11"/>
          </p:nvPr>
        </p:nvSpPr>
        <p:spPr/>
        <p:txBody>
          <a:bodyPr/>
          <a:lstStyle>
            <a:lvl1pPr>
              <a:defRPr>
                <a:solidFill>
                  <a:schemeClr val="accent1">
                    <a:tint val="20000"/>
                  </a:schemeClr>
                </a:solidFill>
              </a:defRPr>
            </a:lvl1pPr>
            <a:extLst/>
          </a:lstStyle>
          <a:p>
            <a:endParaRPr lang="cs-CZ"/>
          </a:p>
        </p:txBody>
      </p:sp>
      <p:sp>
        <p:nvSpPr>
          <p:cNvPr id="27" name="Zástupný symbol pro číslo snímku 26"/>
          <p:cNvSpPr>
            <a:spLocks noGrp="1"/>
          </p:cNvSpPr>
          <p:nvPr>
            <p:ph type="sldNum" sz="quarter" idx="12"/>
          </p:nvPr>
        </p:nvSpPr>
        <p:spPr/>
        <p:txBody>
          <a:bodyPr/>
          <a:lstStyle>
            <a:lvl1pPr>
              <a:defRPr>
                <a:solidFill>
                  <a:srgbClr val="FFFFFF"/>
                </a:solidFill>
              </a:defRPr>
            </a:lvl1pPr>
            <a:extLst/>
          </a:lstStyle>
          <a:p>
            <a:fld id="{52F563DB-4D79-4708-B71C-9A7CB28AEE70}" type="slidenum">
              <a:rPr lang="cs-CZ" smtClean="0"/>
              <a:pPr/>
              <a:t>‹#›</a:t>
            </a:fld>
            <a:endParaRPr lang="cs-CZ"/>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Nadpis a svislý text">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extLst/>
          </a:lstStyle>
          <a:p>
            <a:r>
              <a:rPr kumimoji="0" lang="cs-CZ" smtClean="0"/>
              <a:t>Klepnutím lze upravit styl předlohy nadpisů.</a:t>
            </a:r>
            <a:endParaRPr kumimoji="0" lang="en-US"/>
          </a:p>
        </p:txBody>
      </p:sp>
      <p:sp>
        <p:nvSpPr>
          <p:cNvPr id="3" name="Zástupný symbol pro svislý text 2"/>
          <p:cNvSpPr>
            <a:spLocks noGrp="1"/>
          </p:cNvSpPr>
          <p:nvPr>
            <p:ph type="body" orient="vert" idx="1"/>
          </p:nvPr>
        </p:nvSpPr>
        <p:spPr>
          <a:xfrm>
            <a:off x="457200" y="1481329"/>
            <a:ext cx="8229600" cy="4386071"/>
          </a:xfrm>
        </p:spPr>
        <p:txBody>
          <a:bodyPr vert="eaVert"/>
          <a:lstStyle>
            <a:extLst/>
          </a:lstStyle>
          <a:p>
            <a:pPr lvl="0" eaLnBrk="1" latinLnBrk="0" hangingPunct="1"/>
            <a:r>
              <a:rPr lang="cs-CZ" smtClean="0"/>
              <a:t>Klepnutím lze upravit styly předlohy textu.</a:t>
            </a:r>
          </a:p>
          <a:p>
            <a:pPr lvl="1" eaLnBrk="1" latinLnBrk="0" hangingPunct="1"/>
            <a:r>
              <a:rPr lang="cs-CZ" smtClean="0"/>
              <a:t>Druhá úroveň</a:t>
            </a:r>
          </a:p>
          <a:p>
            <a:pPr lvl="2" eaLnBrk="1" latinLnBrk="0" hangingPunct="1"/>
            <a:r>
              <a:rPr lang="cs-CZ" smtClean="0"/>
              <a:t>Třetí úroveň</a:t>
            </a:r>
          </a:p>
          <a:p>
            <a:pPr lvl="3" eaLnBrk="1" latinLnBrk="0" hangingPunct="1"/>
            <a:r>
              <a:rPr lang="cs-CZ" smtClean="0"/>
              <a:t>Čtvrtá úroveň</a:t>
            </a:r>
          </a:p>
          <a:p>
            <a:pPr lvl="4" eaLnBrk="1" latinLnBrk="0" hangingPunct="1"/>
            <a:r>
              <a:rPr lang="cs-CZ" smtClean="0"/>
              <a:t>Pátá úroveň</a:t>
            </a:r>
            <a:endParaRPr kumimoji="0" lang="en-US"/>
          </a:p>
        </p:txBody>
      </p:sp>
      <p:sp>
        <p:nvSpPr>
          <p:cNvPr id="4" name="Zástupný symbol pro datum 3"/>
          <p:cNvSpPr>
            <a:spLocks noGrp="1"/>
          </p:cNvSpPr>
          <p:nvPr>
            <p:ph type="dt" sz="half" idx="10"/>
          </p:nvPr>
        </p:nvSpPr>
        <p:spPr/>
        <p:txBody>
          <a:bodyPr/>
          <a:lstStyle>
            <a:extLst/>
          </a:lstStyle>
          <a:p>
            <a:fld id="{9D40A9E6-4101-4227-A0F0-10FCB837313D}" type="datetimeFigureOut">
              <a:rPr lang="cs-CZ" smtClean="0"/>
              <a:pPr/>
              <a:t>21. 4. 2015</a:t>
            </a:fld>
            <a:endParaRPr lang="cs-CZ"/>
          </a:p>
        </p:txBody>
      </p:sp>
      <p:sp>
        <p:nvSpPr>
          <p:cNvPr id="5" name="Zástupný symbol pro zápatí 4"/>
          <p:cNvSpPr>
            <a:spLocks noGrp="1"/>
          </p:cNvSpPr>
          <p:nvPr>
            <p:ph type="ftr" sz="quarter" idx="11"/>
          </p:nvPr>
        </p:nvSpPr>
        <p:spPr/>
        <p:txBody>
          <a:bodyPr/>
          <a:lstStyle>
            <a:extLst/>
          </a:lstStyle>
          <a:p>
            <a:endParaRPr lang="cs-CZ"/>
          </a:p>
        </p:txBody>
      </p:sp>
      <p:sp>
        <p:nvSpPr>
          <p:cNvPr id="6" name="Zástupný symbol pro číslo snímku 5"/>
          <p:cNvSpPr>
            <a:spLocks noGrp="1"/>
          </p:cNvSpPr>
          <p:nvPr>
            <p:ph type="sldNum" sz="quarter" idx="12"/>
          </p:nvPr>
        </p:nvSpPr>
        <p:spPr/>
        <p:txBody>
          <a:bodyPr/>
          <a:lstStyle>
            <a:extLst/>
          </a:lstStyle>
          <a:p>
            <a:fld id="{52F563DB-4D79-4708-B71C-9A7CB28AEE70}" type="slidenum">
              <a:rPr lang="cs-CZ" smtClean="0"/>
              <a:pPr/>
              <a:t>‹#›</a:t>
            </a:fld>
            <a:endParaRPr lang="cs-CZ"/>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Svislý nadpis a text">
    <p:spTree>
      <p:nvGrpSpPr>
        <p:cNvPr id="1" name=""/>
        <p:cNvGrpSpPr/>
        <p:nvPr/>
      </p:nvGrpSpPr>
      <p:grpSpPr>
        <a:xfrm>
          <a:off x="0" y="0"/>
          <a:ext cx="0" cy="0"/>
          <a:chOff x="0" y="0"/>
          <a:chExt cx="0" cy="0"/>
        </a:xfrm>
      </p:grpSpPr>
      <p:sp>
        <p:nvSpPr>
          <p:cNvPr id="2" name="Svislý nadpis 1"/>
          <p:cNvSpPr>
            <a:spLocks noGrp="1"/>
          </p:cNvSpPr>
          <p:nvPr>
            <p:ph type="title" orient="vert"/>
          </p:nvPr>
        </p:nvSpPr>
        <p:spPr>
          <a:xfrm>
            <a:off x="6844013" y="274640"/>
            <a:ext cx="1777470" cy="5592761"/>
          </a:xfrm>
        </p:spPr>
        <p:txBody>
          <a:bodyPr vert="eaVert"/>
          <a:lstStyle>
            <a:extLst/>
          </a:lstStyle>
          <a:p>
            <a:r>
              <a:rPr kumimoji="0" lang="cs-CZ" smtClean="0"/>
              <a:t>Klepnutím lze upravit styl předlohy nadpisů.</a:t>
            </a:r>
            <a:endParaRPr kumimoji="0" lang="en-US"/>
          </a:p>
        </p:txBody>
      </p:sp>
      <p:sp>
        <p:nvSpPr>
          <p:cNvPr id="3" name="Zástupný symbol pro svislý text 2"/>
          <p:cNvSpPr>
            <a:spLocks noGrp="1"/>
          </p:cNvSpPr>
          <p:nvPr>
            <p:ph type="body" orient="vert" idx="1"/>
          </p:nvPr>
        </p:nvSpPr>
        <p:spPr>
          <a:xfrm>
            <a:off x="457200" y="274641"/>
            <a:ext cx="6324600" cy="5592760"/>
          </a:xfrm>
        </p:spPr>
        <p:txBody>
          <a:bodyPr vert="eaVert"/>
          <a:lstStyle>
            <a:extLst/>
          </a:lstStyle>
          <a:p>
            <a:pPr lvl="0" eaLnBrk="1" latinLnBrk="0" hangingPunct="1"/>
            <a:r>
              <a:rPr lang="cs-CZ" smtClean="0"/>
              <a:t>Klepnutím lze upravit styly předlohy textu.</a:t>
            </a:r>
          </a:p>
          <a:p>
            <a:pPr lvl="1" eaLnBrk="1" latinLnBrk="0" hangingPunct="1"/>
            <a:r>
              <a:rPr lang="cs-CZ" smtClean="0"/>
              <a:t>Druhá úroveň</a:t>
            </a:r>
          </a:p>
          <a:p>
            <a:pPr lvl="2" eaLnBrk="1" latinLnBrk="0" hangingPunct="1"/>
            <a:r>
              <a:rPr lang="cs-CZ" smtClean="0"/>
              <a:t>Třetí úroveň</a:t>
            </a:r>
          </a:p>
          <a:p>
            <a:pPr lvl="3" eaLnBrk="1" latinLnBrk="0" hangingPunct="1"/>
            <a:r>
              <a:rPr lang="cs-CZ" smtClean="0"/>
              <a:t>Čtvrtá úroveň</a:t>
            </a:r>
          </a:p>
          <a:p>
            <a:pPr lvl="4" eaLnBrk="1" latinLnBrk="0" hangingPunct="1"/>
            <a:r>
              <a:rPr lang="cs-CZ" smtClean="0"/>
              <a:t>Pátá úroveň</a:t>
            </a:r>
            <a:endParaRPr kumimoji="0" lang="en-US"/>
          </a:p>
        </p:txBody>
      </p:sp>
      <p:sp>
        <p:nvSpPr>
          <p:cNvPr id="4" name="Zástupný symbol pro datum 3"/>
          <p:cNvSpPr>
            <a:spLocks noGrp="1"/>
          </p:cNvSpPr>
          <p:nvPr>
            <p:ph type="dt" sz="half" idx="10"/>
          </p:nvPr>
        </p:nvSpPr>
        <p:spPr/>
        <p:txBody>
          <a:bodyPr/>
          <a:lstStyle>
            <a:extLst/>
          </a:lstStyle>
          <a:p>
            <a:fld id="{9D40A9E6-4101-4227-A0F0-10FCB837313D}" type="datetimeFigureOut">
              <a:rPr lang="cs-CZ" smtClean="0"/>
              <a:pPr/>
              <a:t>21. 4. 2015</a:t>
            </a:fld>
            <a:endParaRPr lang="cs-CZ"/>
          </a:p>
        </p:txBody>
      </p:sp>
      <p:sp>
        <p:nvSpPr>
          <p:cNvPr id="5" name="Zástupný symbol pro zápatí 4"/>
          <p:cNvSpPr>
            <a:spLocks noGrp="1"/>
          </p:cNvSpPr>
          <p:nvPr>
            <p:ph type="ftr" sz="quarter" idx="11"/>
          </p:nvPr>
        </p:nvSpPr>
        <p:spPr/>
        <p:txBody>
          <a:bodyPr/>
          <a:lstStyle>
            <a:extLst/>
          </a:lstStyle>
          <a:p>
            <a:endParaRPr lang="cs-CZ"/>
          </a:p>
        </p:txBody>
      </p:sp>
      <p:sp>
        <p:nvSpPr>
          <p:cNvPr id="6" name="Zástupný symbol pro číslo snímku 5"/>
          <p:cNvSpPr>
            <a:spLocks noGrp="1"/>
          </p:cNvSpPr>
          <p:nvPr>
            <p:ph type="sldNum" sz="quarter" idx="12"/>
          </p:nvPr>
        </p:nvSpPr>
        <p:spPr/>
        <p:txBody>
          <a:bodyPr/>
          <a:lstStyle>
            <a:extLst/>
          </a:lstStyle>
          <a:p>
            <a:fld id="{52F563DB-4D79-4708-B71C-9A7CB28AEE70}" type="slidenum">
              <a:rPr lang="cs-CZ" smtClean="0"/>
              <a:pPr/>
              <a:t>‹#›</a:t>
            </a:fld>
            <a:endParaRPr lang="cs-CZ"/>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Nadpis a obsah">
    <p:spTree>
      <p:nvGrpSpPr>
        <p:cNvPr id="1" name=""/>
        <p:cNvGrpSpPr/>
        <p:nvPr/>
      </p:nvGrpSpPr>
      <p:grpSpPr>
        <a:xfrm>
          <a:off x="0" y="0"/>
          <a:ext cx="0" cy="0"/>
          <a:chOff x="0" y="0"/>
          <a:chExt cx="0" cy="0"/>
        </a:xfrm>
      </p:grpSpPr>
      <p:sp>
        <p:nvSpPr>
          <p:cNvPr id="3" name="Zástupný symbol pro obsah 2"/>
          <p:cNvSpPr>
            <a:spLocks noGrp="1"/>
          </p:cNvSpPr>
          <p:nvPr>
            <p:ph idx="1"/>
          </p:nvPr>
        </p:nvSpPr>
        <p:spPr/>
        <p:txBody>
          <a:bodyPr/>
          <a:lstStyle>
            <a:extLst/>
          </a:lstStyle>
          <a:p>
            <a:pPr lvl="0" eaLnBrk="1" latinLnBrk="0" hangingPunct="1"/>
            <a:r>
              <a:rPr lang="cs-CZ" smtClean="0"/>
              <a:t>Klepnutím lze upravit styly předlohy textu.</a:t>
            </a:r>
          </a:p>
          <a:p>
            <a:pPr lvl="1" eaLnBrk="1" latinLnBrk="0" hangingPunct="1"/>
            <a:r>
              <a:rPr lang="cs-CZ" smtClean="0"/>
              <a:t>Druhá úroveň</a:t>
            </a:r>
          </a:p>
          <a:p>
            <a:pPr lvl="2" eaLnBrk="1" latinLnBrk="0" hangingPunct="1"/>
            <a:r>
              <a:rPr lang="cs-CZ" smtClean="0"/>
              <a:t>Třetí úroveň</a:t>
            </a:r>
          </a:p>
          <a:p>
            <a:pPr lvl="3" eaLnBrk="1" latinLnBrk="0" hangingPunct="1"/>
            <a:r>
              <a:rPr lang="cs-CZ" smtClean="0"/>
              <a:t>Čtvrtá úroveň</a:t>
            </a:r>
          </a:p>
          <a:p>
            <a:pPr lvl="4" eaLnBrk="1" latinLnBrk="0" hangingPunct="1"/>
            <a:r>
              <a:rPr lang="cs-CZ" smtClean="0"/>
              <a:t>Pátá úroveň</a:t>
            </a:r>
            <a:endParaRPr kumimoji="0" lang="en-US"/>
          </a:p>
        </p:txBody>
      </p:sp>
      <p:sp>
        <p:nvSpPr>
          <p:cNvPr id="4" name="Zástupný symbol pro datum 3"/>
          <p:cNvSpPr>
            <a:spLocks noGrp="1"/>
          </p:cNvSpPr>
          <p:nvPr>
            <p:ph type="dt" sz="half" idx="10"/>
          </p:nvPr>
        </p:nvSpPr>
        <p:spPr/>
        <p:txBody>
          <a:bodyPr/>
          <a:lstStyle>
            <a:extLst/>
          </a:lstStyle>
          <a:p>
            <a:fld id="{9D40A9E6-4101-4227-A0F0-10FCB837313D}" type="datetimeFigureOut">
              <a:rPr lang="cs-CZ" smtClean="0"/>
              <a:pPr/>
              <a:t>21. 4. 2015</a:t>
            </a:fld>
            <a:endParaRPr lang="cs-CZ"/>
          </a:p>
        </p:txBody>
      </p:sp>
      <p:sp>
        <p:nvSpPr>
          <p:cNvPr id="5" name="Zástupný symbol pro zápatí 4"/>
          <p:cNvSpPr>
            <a:spLocks noGrp="1"/>
          </p:cNvSpPr>
          <p:nvPr>
            <p:ph type="ftr" sz="quarter" idx="11"/>
          </p:nvPr>
        </p:nvSpPr>
        <p:spPr/>
        <p:txBody>
          <a:bodyPr/>
          <a:lstStyle>
            <a:extLst/>
          </a:lstStyle>
          <a:p>
            <a:endParaRPr lang="cs-CZ"/>
          </a:p>
        </p:txBody>
      </p:sp>
      <p:sp>
        <p:nvSpPr>
          <p:cNvPr id="6" name="Zástupný symbol pro číslo snímku 5"/>
          <p:cNvSpPr>
            <a:spLocks noGrp="1"/>
          </p:cNvSpPr>
          <p:nvPr>
            <p:ph type="sldNum" sz="quarter" idx="12"/>
          </p:nvPr>
        </p:nvSpPr>
        <p:spPr/>
        <p:txBody>
          <a:bodyPr/>
          <a:lstStyle>
            <a:extLst/>
          </a:lstStyle>
          <a:p>
            <a:fld id="{52F563DB-4D79-4708-B71C-9A7CB28AEE70}" type="slidenum">
              <a:rPr lang="cs-CZ" smtClean="0"/>
              <a:pPr/>
              <a:t>‹#›</a:t>
            </a:fld>
            <a:endParaRPr lang="cs-CZ"/>
          </a:p>
        </p:txBody>
      </p:sp>
      <p:sp>
        <p:nvSpPr>
          <p:cNvPr id="7" name="Nadpis 6"/>
          <p:cNvSpPr>
            <a:spLocks noGrp="1"/>
          </p:cNvSpPr>
          <p:nvPr>
            <p:ph type="title"/>
          </p:nvPr>
        </p:nvSpPr>
        <p:spPr/>
        <p:txBody>
          <a:bodyPr rtlCol="0"/>
          <a:lstStyle>
            <a:extLst/>
          </a:lstStyle>
          <a:p>
            <a:r>
              <a:rPr kumimoji="0" lang="cs-CZ" smtClean="0"/>
              <a:t>Klepnutím lze upravit styl předlohy nadpisů.</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Záhlaví části">
    <p:bg>
      <p:bgRef idx="1002">
        <a:schemeClr val="bg1"/>
      </p:bgRef>
    </p:bg>
    <p:spTree>
      <p:nvGrpSpPr>
        <p:cNvPr id="1" name=""/>
        <p:cNvGrpSpPr/>
        <p:nvPr/>
      </p:nvGrpSpPr>
      <p:grpSpPr>
        <a:xfrm>
          <a:off x="0" y="0"/>
          <a:ext cx="0" cy="0"/>
          <a:chOff x="0" y="0"/>
          <a:chExt cx="0" cy="0"/>
        </a:xfrm>
      </p:grpSpPr>
      <p:sp>
        <p:nvSpPr>
          <p:cNvPr id="2" name="Nadpis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cs-CZ" smtClean="0"/>
              <a:t>Klepnutím lze upravit styl předlohy nadpisů.</a:t>
            </a:r>
            <a:endParaRPr kumimoji="0" lang="en-US"/>
          </a:p>
        </p:txBody>
      </p:sp>
      <p:sp>
        <p:nvSpPr>
          <p:cNvPr id="3" name="Zástupný symbol pro text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cs-CZ" smtClean="0"/>
              <a:t>Klepnutím lze upravit styly předlohy textu.</a:t>
            </a:r>
          </a:p>
        </p:txBody>
      </p:sp>
      <p:sp>
        <p:nvSpPr>
          <p:cNvPr id="4" name="Zástupný symbol pro datum 3"/>
          <p:cNvSpPr>
            <a:spLocks noGrp="1"/>
          </p:cNvSpPr>
          <p:nvPr>
            <p:ph type="dt" sz="half" idx="10"/>
          </p:nvPr>
        </p:nvSpPr>
        <p:spPr/>
        <p:txBody>
          <a:bodyPr/>
          <a:lstStyle>
            <a:extLst/>
          </a:lstStyle>
          <a:p>
            <a:fld id="{9D40A9E6-4101-4227-A0F0-10FCB837313D}" type="datetimeFigureOut">
              <a:rPr lang="cs-CZ" smtClean="0"/>
              <a:pPr/>
              <a:t>21. 4. 2015</a:t>
            </a:fld>
            <a:endParaRPr lang="cs-CZ"/>
          </a:p>
        </p:txBody>
      </p:sp>
      <p:sp>
        <p:nvSpPr>
          <p:cNvPr id="5" name="Zástupný symbol pro zápatí 4"/>
          <p:cNvSpPr>
            <a:spLocks noGrp="1"/>
          </p:cNvSpPr>
          <p:nvPr>
            <p:ph type="ftr" sz="quarter" idx="11"/>
          </p:nvPr>
        </p:nvSpPr>
        <p:spPr/>
        <p:txBody>
          <a:bodyPr/>
          <a:lstStyle>
            <a:extLst/>
          </a:lstStyle>
          <a:p>
            <a:endParaRPr lang="cs-CZ"/>
          </a:p>
        </p:txBody>
      </p:sp>
      <p:sp>
        <p:nvSpPr>
          <p:cNvPr id="6" name="Zástupný symbol pro číslo snímku 5"/>
          <p:cNvSpPr>
            <a:spLocks noGrp="1"/>
          </p:cNvSpPr>
          <p:nvPr>
            <p:ph type="sldNum" sz="quarter" idx="12"/>
          </p:nvPr>
        </p:nvSpPr>
        <p:spPr/>
        <p:txBody>
          <a:bodyPr/>
          <a:lstStyle>
            <a:extLst/>
          </a:lstStyle>
          <a:p>
            <a:fld id="{52F563DB-4D79-4708-B71C-9A7CB28AEE70}" type="slidenum">
              <a:rPr lang="cs-CZ" smtClean="0"/>
              <a:pPr/>
              <a:t>‹#›</a:t>
            </a:fld>
            <a:endParaRPr lang="cs-CZ"/>
          </a:p>
        </p:txBody>
      </p:sp>
      <p:sp>
        <p:nvSpPr>
          <p:cNvPr id="7" name="Dvojitá šipka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Dvojitá šipka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va obsahy">
    <p:bg>
      <p:bgRef idx="1002">
        <a:schemeClr val="bg1"/>
      </p:bgRef>
    </p:bg>
    <p:spTree>
      <p:nvGrpSpPr>
        <p:cNvPr id="1" name=""/>
        <p:cNvGrpSpPr/>
        <p:nvPr/>
      </p:nvGrpSpPr>
      <p:grpSpPr>
        <a:xfrm>
          <a:off x="0" y="0"/>
          <a:ext cx="0" cy="0"/>
          <a:chOff x="0" y="0"/>
          <a:chExt cx="0" cy="0"/>
        </a:xfrm>
      </p:grpSpPr>
      <p:sp>
        <p:nvSpPr>
          <p:cNvPr id="3" name="Zástupný symbol pro obsah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cs-CZ" smtClean="0"/>
              <a:t>Klepnutím lze upravit styly předlohy textu.</a:t>
            </a:r>
          </a:p>
          <a:p>
            <a:pPr lvl="1" eaLnBrk="1" latinLnBrk="0" hangingPunct="1"/>
            <a:r>
              <a:rPr lang="cs-CZ" smtClean="0"/>
              <a:t>Druhá úroveň</a:t>
            </a:r>
          </a:p>
          <a:p>
            <a:pPr lvl="2" eaLnBrk="1" latinLnBrk="0" hangingPunct="1"/>
            <a:r>
              <a:rPr lang="cs-CZ" smtClean="0"/>
              <a:t>Třetí úroveň</a:t>
            </a:r>
          </a:p>
          <a:p>
            <a:pPr lvl="3" eaLnBrk="1" latinLnBrk="0" hangingPunct="1"/>
            <a:r>
              <a:rPr lang="cs-CZ" smtClean="0"/>
              <a:t>Čtvrtá úroveň</a:t>
            </a:r>
          </a:p>
          <a:p>
            <a:pPr lvl="4" eaLnBrk="1" latinLnBrk="0" hangingPunct="1"/>
            <a:r>
              <a:rPr lang="cs-CZ" smtClean="0"/>
              <a:t>Pátá úroveň</a:t>
            </a:r>
            <a:endParaRPr kumimoji="0" lang="en-US"/>
          </a:p>
        </p:txBody>
      </p:sp>
      <p:sp>
        <p:nvSpPr>
          <p:cNvPr id="4" name="Zástupný symbol pro obsah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cs-CZ" smtClean="0"/>
              <a:t>Klepnutím lze upravit styly předlohy textu.</a:t>
            </a:r>
          </a:p>
          <a:p>
            <a:pPr lvl="1" eaLnBrk="1" latinLnBrk="0" hangingPunct="1"/>
            <a:r>
              <a:rPr lang="cs-CZ" smtClean="0"/>
              <a:t>Druhá úroveň</a:t>
            </a:r>
          </a:p>
          <a:p>
            <a:pPr lvl="2" eaLnBrk="1" latinLnBrk="0" hangingPunct="1"/>
            <a:r>
              <a:rPr lang="cs-CZ" smtClean="0"/>
              <a:t>Třetí úroveň</a:t>
            </a:r>
          </a:p>
          <a:p>
            <a:pPr lvl="3" eaLnBrk="1" latinLnBrk="0" hangingPunct="1"/>
            <a:r>
              <a:rPr lang="cs-CZ" smtClean="0"/>
              <a:t>Čtvrtá úroveň</a:t>
            </a:r>
          </a:p>
          <a:p>
            <a:pPr lvl="4" eaLnBrk="1" latinLnBrk="0" hangingPunct="1"/>
            <a:r>
              <a:rPr lang="cs-CZ" smtClean="0"/>
              <a:t>Pátá úroveň</a:t>
            </a:r>
            <a:endParaRPr kumimoji="0" lang="en-US"/>
          </a:p>
        </p:txBody>
      </p:sp>
      <p:sp>
        <p:nvSpPr>
          <p:cNvPr id="5" name="Zástupný symbol pro datum 4"/>
          <p:cNvSpPr>
            <a:spLocks noGrp="1"/>
          </p:cNvSpPr>
          <p:nvPr>
            <p:ph type="dt" sz="half" idx="10"/>
          </p:nvPr>
        </p:nvSpPr>
        <p:spPr/>
        <p:txBody>
          <a:bodyPr/>
          <a:lstStyle>
            <a:extLst/>
          </a:lstStyle>
          <a:p>
            <a:fld id="{9D40A9E6-4101-4227-A0F0-10FCB837313D}" type="datetimeFigureOut">
              <a:rPr lang="cs-CZ" smtClean="0"/>
              <a:pPr/>
              <a:t>21. 4. 2015</a:t>
            </a:fld>
            <a:endParaRPr lang="cs-CZ"/>
          </a:p>
        </p:txBody>
      </p:sp>
      <p:sp>
        <p:nvSpPr>
          <p:cNvPr id="6" name="Zástupný symbol pro zápatí 5"/>
          <p:cNvSpPr>
            <a:spLocks noGrp="1"/>
          </p:cNvSpPr>
          <p:nvPr>
            <p:ph type="ftr" sz="quarter" idx="11"/>
          </p:nvPr>
        </p:nvSpPr>
        <p:spPr/>
        <p:txBody>
          <a:bodyPr/>
          <a:lstStyle>
            <a:extLst/>
          </a:lstStyle>
          <a:p>
            <a:endParaRPr lang="cs-CZ"/>
          </a:p>
        </p:txBody>
      </p:sp>
      <p:sp>
        <p:nvSpPr>
          <p:cNvPr id="7" name="Zástupný symbol pro číslo snímku 6"/>
          <p:cNvSpPr>
            <a:spLocks noGrp="1"/>
          </p:cNvSpPr>
          <p:nvPr>
            <p:ph type="sldNum" sz="quarter" idx="12"/>
          </p:nvPr>
        </p:nvSpPr>
        <p:spPr/>
        <p:txBody>
          <a:bodyPr/>
          <a:lstStyle>
            <a:extLst/>
          </a:lstStyle>
          <a:p>
            <a:fld id="{52F563DB-4D79-4708-B71C-9A7CB28AEE70}" type="slidenum">
              <a:rPr lang="cs-CZ" smtClean="0"/>
              <a:pPr/>
              <a:t>‹#›</a:t>
            </a:fld>
            <a:endParaRPr lang="cs-CZ"/>
          </a:p>
        </p:txBody>
      </p:sp>
      <p:sp>
        <p:nvSpPr>
          <p:cNvPr id="8" name="Nadpis 7"/>
          <p:cNvSpPr>
            <a:spLocks noGrp="1"/>
          </p:cNvSpPr>
          <p:nvPr>
            <p:ph type="title"/>
          </p:nvPr>
        </p:nvSpPr>
        <p:spPr/>
        <p:txBody>
          <a:bodyPr rtlCol="0"/>
          <a:lstStyle>
            <a:extLst/>
          </a:lstStyle>
          <a:p>
            <a:r>
              <a:rPr kumimoji="0" lang="cs-CZ" smtClean="0"/>
              <a:t>Klepnutím lze upravit styl předlohy nadpisů.</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Porovnání">
    <p:bg>
      <p:bgRef idx="1003">
        <a:schemeClr val="bg1"/>
      </p:bgRef>
    </p:bg>
    <p:spTree>
      <p:nvGrpSpPr>
        <p:cNvPr id="1" name=""/>
        <p:cNvGrpSpPr/>
        <p:nvPr/>
      </p:nvGrpSpPr>
      <p:grpSpPr>
        <a:xfrm>
          <a:off x="0" y="0"/>
          <a:ext cx="0" cy="0"/>
          <a:chOff x="0" y="0"/>
          <a:chExt cx="0" cy="0"/>
        </a:xfrm>
      </p:grpSpPr>
      <p:sp>
        <p:nvSpPr>
          <p:cNvPr id="2" name="Nadpis 1"/>
          <p:cNvSpPr>
            <a:spLocks noGrp="1"/>
          </p:cNvSpPr>
          <p:nvPr>
            <p:ph type="title"/>
          </p:nvPr>
        </p:nvSpPr>
        <p:spPr>
          <a:xfrm>
            <a:off x="457200" y="273050"/>
            <a:ext cx="8229600" cy="1143000"/>
          </a:xfrm>
        </p:spPr>
        <p:txBody>
          <a:bodyPr anchor="ctr"/>
          <a:lstStyle>
            <a:lvl1pPr>
              <a:defRPr/>
            </a:lvl1pPr>
            <a:extLst/>
          </a:lstStyle>
          <a:p>
            <a:r>
              <a:rPr kumimoji="0" lang="cs-CZ" smtClean="0"/>
              <a:t>Klepnutím lze upravit styl předlohy nadpisů.</a:t>
            </a:r>
            <a:endParaRPr kumimoji="0" lang="en-US"/>
          </a:p>
        </p:txBody>
      </p:sp>
      <p:sp>
        <p:nvSpPr>
          <p:cNvPr id="3" name="Zástupný symbol pro text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cs-CZ" smtClean="0"/>
              <a:t>Klepnutím lze upravit styly předlohy textu.</a:t>
            </a:r>
          </a:p>
        </p:txBody>
      </p:sp>
      <p:sp>
        <p:nvSpPr>
          <p:cNvPr id="4" name="Zástupný symbol pro text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cs-CZ" smtClean="0"/>
              <a:t>Klepnutím lze upravit styly předlohy textu.</a:t>
            </a:r>
          </a:p>
        </p:txBody>
      </p:sp>
      <p:sp>
        <p:nvSpPr>
          <p:cNvPr id="5" name="Zástupný symbol pro obsah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cs-CZ" smtClean="0"/>
              <a:t>Klepnutím lze upravit styly předlohy textu.</a:t>
            </a:r>
          </a:p>
          <a:p>
            <a:pPr lvl="1" eaLnBrk="1" latinLnBrk="0" hangingPunct="1"/>
            <a:r>
              <a:rPr lang="cs-CZ" smtClean="0"/>
              <a:t>Druhá úroveň</a:t>
            </a:r>
          </a:p>
          <a:p>
            <a:pPr lvl="2" eaLnBrk="1" latinLnBrk="0" hangingPunct="1"/>
            <a:r>
              <a:rPr lang="cs-CZ" smtClean="0"/>
              <a:t>Třetí úroveň</a:t>
            </a:r>
          </a:p>
          <a:p>
            <a:pPr lvl="3" eaLnBrk="1" latinLnBrk="0" hangingPunct="1"/>
            <a:r>
              <a:rPr lang="cs-CZ" smtClean="0"/>
              <a:t>Čtvrtá úroveň</a:t>
            </a:r>
          </a:p>
          <a:p>
            <a:pPr lvl="4" eaLnBrk="1" latinLnBrk="0" hangingPunct="1"/>
            <a:r>
              <a:rPr lang="cs-CZ" smtClean="0"/>
              <a:t>Pátá úroveň</a:t>
            </a:r>
            <a:endParaRPr kumimoji="0" lang="en-US"/>
          </a:p>
        </p:txBody>
      </p:sp>
      <p:sp>
        <p:nvSpPr>
          <p:cNvPr id="6" name="Zástupný symbol pro obsah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cs-CZ" smtClean="0"/>
              <a:t>Klepnutím lze upravit styly předlohy textu.</a:t>
            </a:r>
          </a:p>
          <a:p>
            <a:pPr lvl="1" eaLnBrk="1" latinLnBrk="0" hangingPunct="1"/>
            <a:r>
              <a:rPr lang="cs-CZ" smtClean="0"/>
              <a:t>Druhá úroveň</a:t>
            </a:r>
          </a:p>
          <a:p>
            <a:pPr lvl="2" eaLnBrk="1" latinLnBrk="0" hangingPunct="1"/>
            <a:r>
              <a:rPr lang="cs-CZ" smtClean="0"/>
              <a:t>Třetí úroveň</a:t>
            </a:r>
          </a:p>
          <a:p>
            <a:pPr lvl="3" eaLnBrk="1" latinLnBrk="0" hangingPunct="1"/>
            <a:r>
              <a:rPr lang="cs-CZ" smtClean="0"/>
              <a:t>Čtvrtá úroveň</a:t>
            </a:r>
          </a:p>
          <a:p>
            <a:pPr lvl="4" eaLnBrk="1" latinLnBrk="0" hangingPunct="1"/>
            <a:r>
              <a:rPr lang="cs-CZ" smtClean="0"/>
              <a:t>Pátá úroveň</a:t>
            </a:r>
            <a:endParaRPr kumimoji="0" lang="en-US"/>
          </a:p>
        </p:txBody>
      </p:sp>
      <p:sp>
        <p:nvSpPr>
          <p:cNvPr id="7" name="Zástupný symbol pro datum 6"/>
          <p:cNvSpPr>
            <a:spLocks noGrp="1"/>
          </p:cNvSpPr>
          <p:nvPr>
            <p:ph type="dt" sz="half" idx="10"/>
          </p:nvPr>
        </p:nvSpPr>
        <p:spPr/>
        <p:txBody>
          <a:bodyPr/>
          <a:lstStyle>
            <a:extLst/>
          </a:lstStyle>
          <a:p>
            <a:fld id="{9D40A9E6-4101-4227-A0F0-10FCB837313D}" type="datetimeFigureOut">
              <a:rPr lang="cs-CZ" smtClean="0"/>
              <a:pPr/>
              <a:t>21. 4. 2015</a:t>
            </a:fld>
            <a:endParaRPr lang="cs-CZ"/>
          </a:p>
        </p:txBody>
      </p:sp>
      <p:sp>
        <p:nvSpPr>
          <p:cNvPr id="8" name="Zástupný symbol pro zápatí 7"/>
          <p:cNvSpPr>
            <a:spLocks noGrp="1"/>
          </p:cNvSpPr>
          <p:nvPr>
            <p:ph type="ftr" sz="quarter" idx="11"/>
          </p:nvPr>
        </p:nvSpPr>
        <p:spPr/>
        <p:txBody>
          <a:bodyPr/>
          <a:lstStyle>
            <a:extLst/>
          </a:lstStyle>
          <a:p>
            <a:endParaRPr lang="cs-CZ"/>
          </a:p>
        </p:txBody>
      </p:sp>
      <p:sp>
        <p:nvSpPr>
          <p:cNvPr id="9" name="Zástupný symbol pro číslo snímku 8"/>
          <p:cNvSpPr>
            <a:spLocks noGrp="1"/>
          </p:cNvSpPr>
          <p:nvPr>
            <p:ph type="sldNum" sz="quarter" idx="12"/>
          </p:nvPr>
        </p:nvSpPr>
        <p:spPr/>
        <p:txBody>
          <a:bodyPr/>
          <a:lstStyle>
            <a:extLst/>
          </a:lstStyle>
          <a:p>
            <a:fld id="{52F563DB-4D79-4708-B71C-9A7CB28AEE70}" type="slidenum">
              <a:rPr lang="cs-CZ" smtClean="0"/>
              <a:pPr/>
              <a:t>‹#›</a:t>
            </a:fld>
            <a:endParaRPr lang="cs-CZ"/>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Pouze nadpis">
    <p:bg>
      <p:bgRef idx="1002">
        <a:schemeClr val="bg1"/>
      </p:bgRef>
    </p:bg>
    <p:spTree>
      <p:nvGrpSpPr>
        <p:cNvPr id="1" name=""/>
        <p:cNvGrpSpPr/>
        <p:nvPr/>
      </p:nvGrpSpPr>
      <p:grpSpPr>
        <a:xfrm>
          <a:off x="0" y="0"/>
          <a:ext cx="0" cy="0"/>
          <a:chOff x="0" y="0"/>
          <a:chExt cx="0" cy="0"/>
        </a:xfrm>
      </p:grpSpPr>
      <p:sp>
        <p:nvSpPr>
          <p:cNvPr id="3" name="Zástupný symbol pro datum 2"/>
          <p:cNvSpPr>
            <a:spLocks noGrp="1"/>
          </p:cNvSpPr>
          <p:nvPr>
            <p:ph type="dt" sz="half" idx="10"/>
          </p:nvPr>
        </p:nvSpPr>
        <p:spPr/>
        <p:txBody>
          <a:bodyPr/>
          <a:lstStyle>
            <a:extLst/>
          </a:lstStyle>
          <a:p>
            <a:fld id="{9D40A9E6-4101-4227-A0F0-10FCB837313D}" type="datetimeFigureOut">
              <a:rPr lang="cs-CZ" smtClean="0"/>
              <a:pPr/>
              <a:t>21. 4. 2015</a:t>
            </a:fld>
            <a:endParaRPr lang="cs-CZ"/>
          </a:p>
        </p:txBody>
      </p:sp>
      <p:sp>
        <p:nvSpPr>
          <p:cNvPr id="4" name="Zástupný symbol pro zápatí 3"/>
          <p:cNvSpPr>
            <a:spLocks noGrp="1"/>
          </p:cNvSpPr>
          <p:nvPr>
            <p:ph type="ftr" sz="quarter" idx="11"/>
          </p:nvPr>
        </p:nvSpPr>
        <p:spPr/>
        <p:txBody>
          <a:bodyPr/>
          <a:lstStyle>
            <a:extLst/>
          </a:lstStyle>
          <a:p>
            <a:endParaRPr lang="cs-CZ"/>
          </a:p>
        </p:txBody>
      </p:sp>
      <p:sp>
        <p:nvSpPr>
          <p:cNvPr id="5" name="Zástupný symbol pro číslo snímku 4"/>
          <p:cNvSpPr>
            <a:spLocks noGrp="1"/>
          </p:cNvSpPr>
          <p:nvPr>
            <p:ph type="sldNum" sz="quarter" idx="12"/>
          </p:nvPr>
        </p:nvSpPr>
        <p:spPr/>
        <p:txBody>
          <a:bodyPr/>
          <a:lstStyle>
            <a:extLst/>
          </a:lstStyle>
          <a:p>
            <a:fld id="{52F563DB-4D79-4708-B71C-9A7CB28AEE70}" type="slidenum">
              <a:rPr lang="cs-CZ" smtClean="0"/>
              <a:pPr/>
              <a:t>‹#›</a:t>
            </a:fld>
            <a:endParaRPr lang="cs-CZ"/>
          </a:p>
        </p:txBody>
      </p:sp>
      <p:sp>
        <p:nvSpPr>
          <p:cNvPr id="6" name="Nadpis 5"/>
          <p:cNvSpPr>
            <a:spLocks noGrp="1"/>
          </p:cNvSpPr>
          <p:nvPr>
            <p:ph type="title"/>
          </p:nvPr>
        </p:nvSpPr>
        <p:spPr/>
        <p:txBody>
          <a:bodyPr rtlCol="0"/>
          <a:lstStyle>
            <a:extLst/>
          </a:lstStyle>
          <a:p>
            <a:r>
              <a:rPr kumimoji="0" lang="cs-CZ" smtClean="0"/>
              <a:t>Klepnutím lze upravit styl předlohy nadpisů.</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rázdný">
    <p:spTree>
      <p:nvGrpSpPr>
        <p:cNvPr id="1" name=""/>
        <p:cNvGrpSpPr/>
        <p:nvPr/>
      </p:nvGrpSpPr>
      <p:grpSpPr>
        <a:xfrm>
          <a:off x="0" y="0"/>
          <a:ext cx="0" cy="0"/>
          <a:chOff x="0" y="0"/>
          <a:chExt cx="0" cy="0"/>
        </a:xfrm>
      </p:grpSpPr>
      <p:sp>
        <p:nvSpPr>
          <p:cNvPr id="2" name="Zástupný symbol pro datum 1"/>
          <p:cNvSpPr>
            <a:spLocks noGrp="1"/>
          </p:cNvSpPr>
          <p:nvPr>
            <p:ph type="dt" sz="half" idx="10"/>
          </p:nvPr>
        </p:nvSpPr>
        <p:spPr/>
        <p:txBody>
          <a:bodyPr/>
          <a:lstStyle>
            <a:extLst/>
          </a:lstStyle>
          <a:p>
            <a:fld id="{9D40A9E6-4101-4227-A0F0-10FCB837313D}" type="datetimeFigureOut">
              <a:rPr lang="cs-CZ" smtClean="0"/>
              <a:pPr/>
              <a:t>21. 4. 2015</a:t>
            </a:fld>
            <a:endParaRPr lang="cs-CZ"/>
          </a:p>
        </p:txBody>
      </p:sp>
      <p:sp>
        <p:nvSpPr>
          <p:cNvPr id="3" name="Zástupný symbol pro zápatí 2"/>
          <p:cNvSpPr>
            <a:spLocks noGrp="1"/>
          </p:cNvSpPr>
          <p:nvPr>
            <p:ph type="ftr" sz="quarter" idx="11"/>
          </p:nvPr>
        </p:nvSpPr>
        <p:spPr/>
        <p:txBody>
          <a:bodyPr/>
          <a:lstStyle>
            <a:extLst/>
          </a:lstStyle>
          <a:p>
            <a:endParaRPr lang="cs-CZ"/>
          </a:p>
        </p:txBody>
      </p:sp>
      <p:sp>
        <p:nvSpPr>
          <p:cNvPr id="4" name="Zástupný symbol pro číslo snímku 3"/>
          <p:cNvSpPr>
            <a:spLocks noGrp="1"/>
          </p:cNvSpPr>
          <p:nvPr>
            <p:ph type="sldNum" sz="quarter" idx="12"/>
          </p:nvPr>
        </p:nvSpPr>
        <p:spPr/>
        <p:txBody>
          <a:bodyPr/>
          <a:lstStyle>
            <a:extLst/>
          </a:lstStyle>
          <a:p>
            <a:fld id="{52F563DB-4D79-4708-B71C-9A7CB28AEE70}" type="slidenum">
              <a:rPr lang="cs-CZ" smtClean="0"/>
              <a:pPr/>
              <a:t>‹#›</a:t>
            </a:fld>
            <a:endParaRPr lang="cs-CZ"/>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Obsah s titulkem">
    <p:bg>
      <p:bgRef idx="1003">
        <a:schemeClr val="bg1"/>
      </p:bgRef>
    </p:bg>
    <p:spTree>
      <p:nvGrpSpPr>
        <p:cNvPr id="1" name=""/>
        <p:cNvGrpSpPr/>
        <p:nvPr/>
      </p:nvGrpSpPr>
      <p:grpSpPr>
        <a:xfrm>
          <a:off x="0" y="0"/>
          <a:ext cx="0" cy="0"/>
          <a:chOff x="0" y="0"/>
          <a:chExt cx="0" cy="0"/>
        </a:xfrm>
      </p:grpSpPr>
      <p:sp>
        <p:nvSpPr>
          <p:cNvPr id="2" name="Nadpis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cs-CZ" smtClean="0"/>
              <a:t>Klepnutím lze upravit styl předlohy nadpisů.</a:t>
            </a:r>
            <a:endParaRPr kumimoji="0" lang="en-US"/>
          </a:p>
        </p:txBody>
      </p:sp>
      <p:sp>
        <p:nvSpPr>
          <p:cNvPr id="3" name="Zástupný symbol pro text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cs-CZ" smtClean="0"/>
              <a:t>Klepnutím lze upravit styly předlohy textu.</a:t>
            </a:r>
          </a:p>
        </p:txBody>
      </p:sp>
      <p:sp>
        <p:nvSpPr>
          <p:cNvPr id="4" name="Zástupný symbol pro obsah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cs-CZ" smtClean="0"/>
              <a:t>Klepnutím lze upravit styly předlohy textu.</a:t>
            </a:r>
          </a:p>
          <a:p>
            <a:pPr lvl="1" eaLnBrk="1" latinLnBrk="0" hangingPunct="1"/>
            <a:r>
              <a:rPr lang="cs-CZ" smtClean="0"/>
              <a:t>Druhá úroveň</a:t>
            </a:r>
          </a:p>
          <a:p>
            <a:pPr lvl="2" eaLnBrk="1" latinLnBrk="0" hangingPunct="1"/>
            <a:r>
              <a:rPr lang="cs-CZ" smtClean="0"/>
              <a:t>Třetí úroveň</a:t>
            </a:r>
          </a:p>
          <a:p>
            <a:pPr lvl="3" eaLnBrk="1" latinLnBrk="0" hangingPunct="1"/>
            <a:r>
              <a:rPr lang="cs-CZ" smtClean="0"/>
              <a:t>Čtvrtá úroveň</a:t>
            </a:r>
          </a:p>
          <a:p>
            <a:pPr lvl="4" eaLnBrk="1" latinLnBrk="0" hangingPunct="1"/>
            <a:r>
              <a:rPr lang="cs-CZ" smtClean="0"/>
              <a:t>Pátá úroveň</a:t>
            </a:r>
            <a:endParaRPr kumimoji="0" lang="en-US"/>
          </a:p>
        </p:txBody>
      </p:sp>
      <p:sp>
        <p:nvSpPr>
          <p:cNvPr id="5" name="Zástupný symbol pro datum 4"/>
          <p:cNvSpPr>
            <a:spLocks noGrp="1"/>
          </p:cNvSpPr>
          <p:nvPr>
            <p:ph type="dt" sz="half" idx="10"/>
          </p:nvPr>
        </p:nvSpPr>
        <p:spPr>
          <a:xfrm>
            <a:off x="6727032" y="6407944"/>
            <a:ext cx="1920240" cy="365760"/>
          </a:xfrm>
        </p:spPr>
        <p:txBody>
          <a:bodyPr/>
          <a:lstStyle>
            <a:extLst/>
          </a:lstStyle>
          <a:p>
            <a:fld id="{9D40A9E6-4101-4227-A0F0-10FCB837313D}" type="datetimeFigureOut">
              <a:rPr lang="cs-CZ" smtClean="0"/>
              <a:pPr/>
              <a:t>21. 4. 2015</a:t>
            </a:fld>
            <a:endParaRPr lang="cs-CZ"/>
          </a:p>
        </p:txBody>
      </p:sp>
      <p:sp>
        <p:nvSpPr>
          <p:cNvPr id="6" name="Zástupný symbol pro zápatí 5"/>
          <p:cNvSpPr>
            <a:spLocks noGrp="1"/>
          </p:cNvSpPr>
          <p:nvPr>
            <p:ph type="ftr" sz="quarter" idx="11"/>
          </p:nvPr>
        </p:nvSpPr>
        <p:spPr/>
        <p:txBody>
          <a:bodyPr/>
          <a:lstStyle>
            <a:extLst/>
          </a:lstStyle>
          <a:p>
            <a:endParaRPr lang="cs-CZ"/>
          </a:p>
        </p:txBody>
      </p:sp>
      <p:sp>
        <p:nvSpPr>
          <p:cNvPr id="7" name="Zástupný symbol pro číslo snímku 6"/>
          <p:cNvSpPr>
            <a:spLocks noGrp="1"/>
          </p:cNvSpPr>
          <p:nvPr>
            <p:ph type="sldNum" sz="quarter" idx="12"/>
          </p:nvPr>
        </p:nvSpPr>
        <p:spPr/>
        <p:txBody>
          <a:bodyPr/>
          <a:lstStyle>
            <a:extLst/>
          </a:lstStyle>
          <a:p>
            <a:fld id="{52F563DB-4D79-4708-B71C-9A7CB28AEE70}" type="slidenum">
              <a:rPr lang="cs-CZ" smtClean="0"/>
              <a:pPr/>
              <a:t>‹#›</a:t>
            </a:fld>
            <a:endParaRPr lang="cs-CZ"/>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Obrázek s titulkem">
    <p:bg>
      <p:bgRef idx="1002">
        <a:schemeClr val="bg1"/>
      </p:bgRef>
    </p:bg>
    <p:spTree>
      <p:nvGrpSpPr>
        <p:cNvPr id="1" name=""/>
        <p:cNvGrpSpPr/>
        <p:nvPr/>
      </p:nvGrpSpPr>
      <p:grpSpPr>
        <a:xfrm>
          <a:off x="0" y="0"/>
          <a:ext cx="0" cy="0"/>
          <a:chOff x="0" y="0"/>
          <a:chExt cx="0" cy="0"/>
        </a:xfrm>
      </p:grpSpPr>
      <p:sp>
        <p:nvSpPr>
          <p:cNvPr id="4" name="Zástupný symbol pro text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cs-CZ" smtClean="0"/>
              <a:t>Klepnutím lze upravit styly předlohy textu.</a:t>
            </a:r>
          </a:p>
        </p:txBody>
      </p:sp>
      <p:sp>
        <p:nvSpPr>
          <p:cNvPr id="3" name="Zástupný symbol pro obrázek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cs-CZ" smtClean="0"/>
              <a:t>Klepnutím na ikonu přidáte obrázek.</a:t>
            </a:r>
            <a:endParaRPr kumimoji="0" lang="en-US" dirty="0"/>
          </a:p>
        </p:txBody>
      </p:sp>
      <p:sp>
        <p:nvSpPr>
          <p:cNvPr id="5" name="Zástupný symbol pro datum 4"/>
          <p:cNvSpPr>
            <a:spLocks noGrp="1"/>
          </p:cNvSpPr>
          <p:nvPr>
            <p:ph type="dt" sz="half" idx="10"/>
          </p:nvPr>
        </p:nvSpPr>
        <p:spPr/>
        <p:txBody>
          <a:bodyPr/>
          <a:lstStyle>
            <a:lvl1pPr>
              <a:defRPr>
                <a:solidFill>
                  <a:schemeClr val="tx1"/>
                </a:solidFill>
              </a:defRPr>
            </a:lvl1pPr>
            <a:extLst/>
          </a:lstStyle>
          <a:p>
            <a:fld id="{9D40A9E6-4101-4227-A0F0-10FCB837313D}" type="datetimeFigureOut">
              <a:rPr lang="cs-CZ" smtClean="0"/>
              <a:pPr/>
              <a:t>21. 4. 2015</a:t>
            </a:fld>
            <a:endParaRPr lang="cs-CZ"/>
          </a:p>
        </p:txBody>
      </p:sp>
      <p:sp>
        <p:nvSpPr>
          <p:cNvPr id="6" name="Zástupný symbol pro zápatí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cs-CZ"/>
          </a:p>
        </p:txBody>
      </p:sp>
      <p:sp>
        <p:nvSpPr>
          <p:cNvPr id="7" name="Zástupný symbol pro číslo snímku 6"/>
          <p:cNvSpPr>
            <a:spLocks noGrp="1"/>
          </p:cNvSpPr>
          <p:nvPr>
            <p:ph type="sldNum" sz="quarter" idx="12"/>
          </p:nvPr>
        </p:nvSpPr>
        <p:spPr/>
        <p:txBody>
          <a:bodyPr/>
          <a:lstStyle>
            <a:lvl1pPr>
              <a:defRPr>
                <a:solidFill>
                  <a:schemeClr val="tx1"/>
                </a:solidFill>
              </a:defRPr>
            </a:lvl1pPr>
            <a:extLst/>
          </a:lstStyle>
          <a:p>
            <a:fld id="{52F563DB-4D79-4708-B71C-9A7CB28AEE70}" type="slidenum">
              <a:rPr lang="cs-CZ" smtClean="0"/>
              <a:pPr/>
              <a:t>‹#›</a:t>
            </a:fld>
            <a:endParaRPr lang="cs-CZ"/>
          </a:p>
        </p:txBody>
      </p:sp>
      <p:sp>
        <p:nvSpPr>
          <p:cNvPr id="2" name="Nadpis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cs-CZ" smtClean="0"/>
              <a:t>Klepnutím lze upravit styl předlohy nadpisů.</a:t>
            </a:r>
            <a:endParaRPr kumimoji="0" lang="en-US"/>
          </a:p>
        </p:txBody>
      </p:sp>
      <p:sp>
        <p:nvSpPr>
          <p:cNvPr id="8" name="Volný tvar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Volný tvar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Pravoúhlý trojúhelník 9"/>
          <p:cNvSpPr>
            <a:spLocks/>
          </p:cNvSpPr>
          <p:nvPr/>
        </p:nvSpPr>
        <p:spPr bwMode="auto">
          <a:xfrm>
            <a:off x="-6042" y="5791253"/>
            <a:ext cx="3402314" cy="1080868"/>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Přímá spojovací čára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Dvojitá šipka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Dvojitá šipka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Volný tvar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Volný tvar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Pravoúhlý trojúhelník 13"/>
          <p:cNvSpPr>
            <a:spLocks/>
          </p:cNvSpPr>
          <p:nvPr/>
        </p:nvSpPr>
        <p:spPr bwMode="auto">
          <a:xfrm>
            <a:off x="-6042" y="5791253"/>
            <a:ext cx="3402314" cy="1080868"/>
          </a:xfrm>
          <a:prstGeom prst="rtTriangle">
            <a:avLst/>
          </a:prstGeom>
          <a:blipFill>
            <a:blip r:embed="rId1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Přímá spojovací čára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Zástupný symbol pro nadpis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cs-CZ" smtClean="0"/>
              <a:t>Klepnutím lze upravit styl předlohy nadpisů.</a:t>
            </a:r>
            <a:endParaRPr kumimoji="0" lang="en-US"/>
          </a:p>
        </p:txBody>
      </p:sp>
      <p:sp>
        <p:nvSpPr>
          <p:cNvPr id="30" name="Zástupný symbol pro text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cs-CZ" smtClean="0"/>
              <a:t>Klepnutím lze upravit styly předlohy textu.</a:t>
            </a:r>
          </a:p>
          <a:p>
            <a:pPr lvl="1" eaLnBrk="1" latinLnBrk="0" hangingPunct="1"/>
            <a:r>
              <a:rPr kumimoji="0" lang="cs-CZ" smtClean="0"/>
              <a:t>Druhá úroveň</a:t>
            </a:r>
          </a:p>
          <a:p>
            <a:pPr lvl="2" eaLnBrk="1" latinLnBrk="0" hangingPunct="1"/>
            <a:r>
              <a:rPr kumimoji="0" lang="cs-CZ" smtClean="0"/>
              <a:t>Třetí úroveň</a:t>
            </a:r>
          </a:p>
          <a:p>
            <a:pPr lvl="3" eaLnBrk="1" latinLnBrk="0" hangingPunct="1"/>
            <a:r>
              <a:rPr kumimoji="0" lang="cs-CZ" smtClean="0"/>
              <a:t>Čtvrtá úroveň</a:t>
            </a:r>
          </a:p>
          <a:p>
            <a:pPr lvl="4" eaLnBrk="1" latinLnBrk="0" hangingPunct="1"/>
            <a:r>
              <a:rPr kumimoji="0" lang="cs-CZ" smtClean="0"/>
              <a:t>Pátá úroveň</a:t>
            </a:r>
            <a:endParaRPr kumimoji="0" lang="en-US"/>
          </a:p>
        </p:txBody>
      </p:sp>
      <p:sp>
        <p:nvSpPr>
          <p:cNvPr id="10" name="Zástupný symbol pro datum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9D40A9E6-4101-4227-A0F0-10FCB837313D}" type="datetimeFigureOut">
              <a:rPr lang="cs-CZ" smtClean="0"/>
              <a:pPr/>
              <a:t>21. 4. 2015</a:t>
            </a:fld>
            <a:endParaRPr lang="cs-CZ"/>
          </a:p>
        </p:txBody>
      </p:sp>
      <p:sp>
        <p:nvSpPr>
          <p:cNvPr id="22" name="Zástupný symbol pro zápatí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cs-CZ"/>
          </a:p>
        </p:txBody>
      </p:sp>
      <p:sp>
        <p:nvSpPr>
          <p:cNvPr id="18" name="Zástupný symbol pro číslo snímku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52F563DB-4D79-4708-B71C-9A7CB28AEE70}" type="slidenum">
              <a:rPr lang="cs-CZ" smtClean="0"/>
              <a:pPr/>
              <a:t>‹#›</a:t>
            </a:fld>
            <a:endParaRPr lang="cs-CZ"/>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2.xml"/><Relationship Id="rId6" Type="http://schemas.openxmlformats.org/officeDocument/2006/relationships/image" Target="../media/image2.jpeg"/><Relationship Id="rId5" Type="http://schemas.openxmlformats.org/officeDocument/2006/relationships/image" Target="../media/image6.jpeg"/><Relationship Id="rId4" Type="http://schemas.openxmlformats.org/officeDocument/2006/relationships/image" Target="../media/image5.jpeg"/></Relationships>
</file>

<file path=ppt/slides/_rels/slide1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2.xml"/><Relationship Id="rId6" Type="http://schemas.openxmlformats.org/officeDocument/2006/relationships/image" Target="../media/image2.jpeg"/><Relationship Id="rId5" Type="http://schemas.openxmlformats.org/officeDocument/2006/relationships/image" Target="../media/image10.jpeg"/><Relationship Id="rId4" Type="http://schemas.openxmlformats.org/officeDocument/2006/relationships/image" Target="../media/image9.jpeg"/></Relationships>
</file>

<file path=ppt/slides/_rels/slide1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Nadpis 1"/>
          <p:cNvSpPr txBox="1">
            <a:spLocks/>
          </p:cNvSpPr>
          <p:nvPr/>
        </p:nvSpPr>
        <p:spPr>
          <a:xfrm>
            <a:off x="685800" y="1988840"/>
            <a:ext cx="7772400" cy="1800200"/>
          </a:xfrm>
          <a:prstGeom prst="rect">
            <a:avLst/>
          </a:prstGeom>
        </p:spPr>
        <p:txBody>
          <a:bodyPr vert="horz" rtlCol="0" anchor="ctr">
            <a:normAutofit/>
            <a:scene3d>
              <a:camera prst="orthographicFront"/>
              <a:lightRig rig="soft" dir="t"/>
            </a:scene3d>
            <a:sp3d prstMaterial="softEdge">
              <a:bevelT w="25400" h="25400"/>
            </a:sp3d>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cs-CZ" sz="2000" b="1" i="0" u="none" strike="noStrike" kern="1200" cap="none" spc="0" normalizeH="0" baseline="0" noProof="0" smtClean="0">
                <a:ln>
                  <a:noFill/>
                </a:ln>
                <a:solidFill>
                  <a:schemeClr val="tx2"/>
                </a:solidFill>
                <a:effectLst/>
                <a:uLnTx/>
                <a:uFillTx/>
                <a:latin typeface="Comic Sans MS" pitchFamily="66" charset="0"/>
                <a:ea typeface="+mj-ea"/>
                <a:cs typeface="+mj-cs"/>
              </a:rPr>
              <a:t>Zlepšování podmínek pro výuku technických oborů a řemesel Švehlovy střední školy polytechnické Prostějov</a:t>
            </a:r>
            <a:br>
              <a:rPr kumimoji="0" lang="cs-CZ" sz="2000" b="1" i="0" u="none" strike="noStrike" kern="1200" cap="none" spc="0" normalizeH="0" baseline="0" noProof="0" smtClean="0">
                <a:ln>
                  <a:noFill/>
                </a:ln>
                <a:solidFill>
                  <a:schemeClr val="tx2"/>
                </a:solidFill>
                <a:effectLst/>
                <a:uLnTx/>
                <a:uFillTx/>
                <a:latin typeface="Comic Sans MS" pitchFamily="66" charset="0"/>
                <a:ea typeface="+mj-ea"/>
                <a:cs typeface="+mj-cs"/>
              </a:rPr>
            </a:br>
            <a:r>
              <a:rPr kumimoji="0" lang="cs-CZ" sz="2000" b="1" i="0" u="none" strike="noStrike" kern="1200" cap="none" spc="0" normalizeH="0" baseline="0" noProof="0" smtClean="0">
                <a:ln>
                  <a:noFill/>
                </a:ln>
                <a:solidFill>
                  <a:schemeClr val="tx2"/>
                </a:solidFill>
                <a:effectLst/>
                <a:uLnTx/>
                <a:uFillTx/>
                <a:latin typeface="Comic Sans MS" pitchFamily="66" charset="0"/>
                <a:ea typeface="+mj-ea"/>
                <a:cs typeface="+mj-cs"/>
              </a:rPr>
              <a:t/>
            </a:r>
            <a:br>
              <a:rPr kumimoji="0" lang="cs-CZ" sz="2000" b="1" i="0" u="none" strike="noStrike" kern="1200" cap="none" spc="0" normalizeH="0" baseline="0" noProof="0" smtClean="0">
                <a:ln>
                  <a:noFill/>
                </a:ln>
                <a:solidFill>
                  <a:schemeClr val="tx2"/>
                </a:solidFill>
                <a:effectLst/>
                <a:uLnTx/>
                <a:uFillTx/>
                <a:latin typeface="Comic Sans MS" pitchFamily="66" charset="0"/>
                <a:ea typeface="+mj-ea"/>
                <a:cs typeface="+mj-cs"/>
              </a:rPr>
            </a:br>
            <a:r>
              <a:rPr kumimoji="0" lang="cs-CZ" sz="2000" b="1" i="0" u="none" strike="noStrike" kern="1200" cap="none" spc="0" normalizeH="0" baseline="0" noProof="0" smtClean="0">
                <a:ln>
                  <a:noFill/>
                </a:ln>
                <a:solidFill>
                  <a:schemeClr val="tx2"/>
                </a:solidFill>
                <a:effectLst/>
                <a:uLnTx/>
                <a:uFillTx/>
                <a:latin typeface="Comic Sans MS" pitchFamily="66" charset="0"/>
                <a:ea typeface="+mj-ea"/>
                <a:cs typeface="+mj-cs"/>
              </a:rPr>
              <a:t>registrační číslo CZ.1.07/1.1.26/02.0010</a:t>
            </a:r>
            <a:endParaRPr kumimoji="0" lang="cs-CZ" sz="2000" b="1" i="0" u="none" strike="noStrike" kern="1200" cap="none" spc="0" normalizeH="0" baseline="0" noProof="0" dirty="0">
              <a:ln>
                <a:noFill/>
              </a:ln>
              <a:solidFill>
                <a:schemeClr val="tx2"/>
              </a:solidFill>
              <a:effectLst>
                <a:outerShdw blurRad="31750" dist="25400" dir="5400000" algn="tl" rotWithShape="0">
                  <a:srgbClr val="000000">
                    <a:alpha val="25000"/>
                  </a:srgbClr>
                </a:outerShdw>
              </a:effectLst>
              <a:uLnTx/>
              <a:uFillTx/>
              <a:latin typeface="Comic Sans MS" pitchFamily="66" charset="0"/>
              <a:ea typeface="+mj-ea"/>
              <a:cs typeface="+mj-cs"/>
            </a:endParaRPr>
          </a:p>
        </p:txBody>
      </p:sp>
      <p:pic>
        <p:nvPicPr>
          <p:cNvPr id="6" name="Obrázek 5" descr="OPVK_hor_zakladni_logolink_RGB_cz.jpg"/>
          <p:cNvPicPr>
            <a:picLocks noChangeAspect="1"/>
          </p:cNvPicPr>
          <p:nvPr/>
        </p:nvPicPr>
        <p:blipFill>
          <a:blip r:embed="rId2" cstate="print"/>
          <a:srcRect/>
          <a:stretch>
            <a:fillRect/>
          </a:stretch>
        </p:blipFill>
        <p:spPr bwMode="auto">
          <a:xfrm>
            <a:off x="1835696" y="476672"/>
            <a:ext cx="5745823" cy="1261581"/>
          </a:xfrm>
          <a:prstGeom prst="rect">
            <a:avLst/>
          </a:prstGeom>
          <a:noFill/>
          <a:ln w="9525">
            <a:noFill/>
            <a:miter lim="800000"/>
            <a:headEnd/>
            <a:tailEnd/>
          </a:ln>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a:xfrm>
            <a:off x="457200" y="1556792"/>
            <a:ext cx="8229600" cy="4450499"/>
          </a:xfrm>
        </p:spPr>
        <p:txBody>
          <a:bodyPr>
            <a:normAutofit fontScale="92500"/>
          </a:bodyPr>
          <a:lstStyle/>
          <a:p>
            <a:pPr lvl="0">
              <a:lnSpc>
                <a:spcPct val="150000"/>
              </a:lnSpc>
            </a:pPr>
            <a:r>
              <a:rPr lang="cs-CZ" b="1" i="1" dirty="0" smtClean="0"/>
              <a:t>Mléčný typ</a:t>
            </a:r>
            <a:r>
              <a:rPr lang="cs-CZ" b="1" dirty="0" smtClean="0"/>
              <a:t> </a:t>
            </a:r>
            <a:r>
              <a:rPr lang="cs-CZ" dirty="0" smtClean="0"/>
              <a:t>– hlavní surovinou je mléko krav. Vyznačují se tzv. suchou kostrou, nižším </a:t>
            </a:r>
            <a:r>
              <a:rPr lang="cs-CZ" dirty="0" err="1" smtClean="0"/>
              <a:t>osvalením</a:t>
            </a:r>
            <a:r>
              <a:rPr lang="cs-CZ" dirty="0" smtClean="0"/>
              <a:t>, velkým vemenem krav. Telata se odstavují od krav při dojení po několika dnech. Po zbylou dobu laktace je mléko odebíráno k lidské konzumaci. Plemena: Holštýnské, </a:t>
            </a:r>
            <a:r>
              <a:rPr lang="cs-CZ" dirty="0" err="1" smtClean="0"/>
              <a:t>Jersey</a:t>
            </a:r>
            <a:r>
              <a:rPr lang="cs-CZ" dirty="0" smtClean="0"/>
              <a:t>, Švédský červený skot, </a:t>
            </a:r>
            <a:r>
              <a:rPr lang="cs-CZ" dirty="0" err="1" smtClean="0"/>
              <a:t>Ayrshire</a:t>
            </a:r>
            <a:r>
              <a:rPr lang="cs-CZ" dirty="0" smtClean="0"/>
              <a:t> </a:t>
            </a:r>
          </a:p>
          <a:p>
            <a:endParaRPr lang="cs-CZ" dirty="0"/>
          </a:p>
        </p:txBody>
      </p:sp>
      <p:pic>
        <p:nvPicPr>
          <p:cNvPr id="5" name="Obrázek 4" descr="OPVK_hor_zakladni_logolink_RGB_cz.jpg"/>
          <p:cNvPicPr>
            <a:picLocks noChangeAspect="1"/>
          </p:cNvPicPr>
          <p:nvPr/>
        </p:nvPicPr>
        <p:blipFill>
          <a:blip r:embed="rId2" cstate="print"/>
          <a:srcRect/>
          <a:stretch>
            <a:fillRect/>
          </a:stretch>
        </p:blipFill>
        <p:spPr bwMode="auto">
          <a:xfrm>
            <a:off x="1763688" y="260648"/>
            <a:ext cx="5745823" cy="1261581"/>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a:xfrm>
            <a:off x="457200" y="1556792"/>
            <a:ext cx="8229600" cy="4450499"/>
          </a:xfrm>
        </p:spPr>
        <p:txBody>
          <a:bodyPr/>
          <a:lstStyle/>
          <a:p>
            <a:pPr lvl="0">
              <a:lnSpc>
                <a:spcPct val="150000"/>
              </a:lnSpc>
            </a:pPr>
            <a:r>
              <a:rPr lang="cs-CZ" b="1" i="1" dirty="0" smtClean="0"/>
              <a:t>Kombinovaný typ</a:t>
            </a:r>
            <a:r>
              <a:rPr lang="cs-CZ" b="1" dirty="0" smtClean="0"/>
              <a:t> </a:t>
            </a:r>
            <a:r>
              <a:rPr lang="cs-CZ" dirty="0" smtClean="0"/>
              <a:t>– plemena skotu určená k produkci mléka i masa. Po produktivním dojení jsou odváděna na jatka k těžbě masa. Mají střední tělesný rámec s velkým vemenem krav. Telata jsou brzy odstavena. Plemena: České strakaté, Brown </a:t>
            </a:r>
            <a:r>
              <a:rPr lang="cs-CZ" dirty="0" err="1" smtClean="0"/>
              <a:t>Swiss</a:t>
            </a:r>
            <a:r>
              <a:rPr lang="cs-CZ" dirty="0" smtClean="0"/>
              <a:t>, </a:t>
            </a:r>
            <a:r>
              <a:rPr lang="cs-CZ" dirty="0" err="1" smtClean="0"/>
              <a:t>Montbeliarde</a:t>
            </a:r>
            <a:endParaRPr lang="cs-CZ" dirty="0" smtClean="0"/>
          </a:p>
          <a:p>
            <a:endParaRPr lang="cs-CZ" dirty="0"/>
          </a:p>
        </p:txBody>
      </p:sp>
      <p:pic>
        <p:nvPicPr>
          <p:cNvPr id="5" name="Obrázek 4" descr="OPVK_hor_zakladni_logolink_RGB_cz.jpg"/>
          <p:cNvPicPr>
            <a:picLocks noChangeAspect="1"/>
          </p:cNvPicPr>
          <p:nvPr/>
        </p:nvPicPr>
        <p:blipFill>
          <a:blip r:embed="rId2" cstate="print"/>
          <a:srcRect/>
          <a:stretch>
            <a:fillRect/>
          </a:stretch>
        </p:blipFill>
        <p:spPr bwMode="auto">
          <a:xfrm>
            <a:off x="1763688" y="332656"/>
            <a:ext cx="5745823" cy="1261581"/>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Zástupný symbol pro obsah 4" descr="hereford.jpg"/>
          <p:cNvPicPr>
            <a:picLocks noGrp="1" noChangeAspect="1"/>
          </p:cNvPicPr>
          <p:nvPr>
            <p:ph idx="1"/>
          </p:nvPr>
        </p:nvPicPr>
        <p:blipFill>
          <a:blip r:embed="rId2" cstate="print"/>
          <a:stretch>
            <a:fillRect/>
          </a:stretch>
        </p:blipFill>
        <p:spPr>
          <a:xfrm>
            <a:off x="1187624" y="2060848"/>
            <a:ext cx="2664296" cy="1706602"/>
          </a:xfrm>
        </p:spPr>
      </p:pic>
      <p:sp>
        <p:nvSpPr>
          <p:cNvPr id="3" name="Nadpis 2"/>
          <p:cNvSpPr>
            <a:spLocks noGrp="1"/>
          </p:cNvSpPr>
          <p:nvPr>
            <p:ph type="title"/>
          </p:nvPr>
        </p:nvSpPr>
        <p:spPr>
          <a:xfrm>
            <a:off x="467544" y="1556792"/>
            <a:ext cx="8229600" cy="436910"/>
          </a:xfrm>
        </p:spPr>
        <p:txBody>
          <a:bodyPr>
            <a:normAutofit fontScale="90000"/>
          </a:bodyPr>
          <a:lstStyle/>
          <a:p>
            <a:pPr algn="ctr"/>
            <a:r>
              <a:rPr lang="cs-CZ" dirty="0" smtClean="0"/>
              <a:t>Plemena skotu</a:t>
            </a:r>
            <a:endParaRPr lang="cs-CZ" dirty="0"/>
          </a:p>
        </p:txBody>
      </p:sp>
      <p:pic>
        <p:nvPicPr>
          <p:cNvPr id="6" name="Obrázek 5" descr="belgické.jpg"/>
          <p:cNvPicPr>
            <a:picLocks noChangeAspect="1"/>
          </p:cNvPicPr>
          <p:nvPr/>
        </p:nvPicPr>
        <p:blipFill>
          <a:blip r:embed="rId3" cstate="print"/>
          <a:stretch>
            <a:fillRect/>
          </a:stretch>
        </p:blipFill>
        <p:spPr>
          <a:xfrm>
            <a:off x="5004048" y="2132856"/>
            <a:ext cx="2736304" cy="1728192"/>
          </a:xfrm>
          <a:prstGeom prst="rect">
            <a:avLst/>
          </a:prstGeom>
        </p:spPr>
      </p:pic>
      <p:pic>
        <p:nvPicPr>
          <p:cNvPr id="7" name="Obrázek 6" descr="hylštýnské.jpg"/>
          <p:cNvPicPr>
            <a:picLocks noChangeAspect="1"/>
          </p:cNvPicPr>
          <p:nvPr/>
        </p:nvPicPr>
        <p:blipFill>
          <a:blip r:embed="rId4" cstate="print"/>
          <a:stretch>
            <a:fillRect/>
          </a:stretch>
        </p:blipFill>
        <p:spPr>
          <a:xfrm>
            <a:off x="1187624" y="4293096"/>
            <a:ext cx="2592288" cy="1714500"/>
          </a:xfrm>
          <a:prstGeom prst="rect">
            <a:avLst/>
          </a:prstGeom>
        </p:spPr>
      </p:pic>
      <p:pic>
        <p:nvPicPr>
          <p:cNvPr id="8" name="Obrázek 7" descr="Český strakatý skot.jpg"/>
          <p:cNvPicPr>
            <a:picLocks noChangeAspect="1"/>
          </p:cNvPicPr>
          <p:nvPr/>
        </p:nvPicPr>
        <p:blipFill>
          <a:blip r:embed="rId5" cstate="print"/>
          <a:stretch>
            <a:fillRect/>
          </a:stretch>
        </p:blipFill>
        <p:spPr>
          <a:xfrm>
            <a:off x="5004048" y="4365104"/>
            <a:ext cx="2520280" cy="1890210"/>
          </a:xfrm>
          <a:prstGeom prst="rect">
            <a:avLst/>
          </a:prstGeom>
        </p:spPr>
      </p:pic>
      <p:sp>
        <p:nvSpPr>
          <p:cNvPr id="10" name="TextovéPole 9"/>
          <p:cNvSpPr txBox="1"/>
          <p:nvPr/>
        </p:nvSpPr>
        <p:spPr>
          <a:xfrm>
            <a:off x="1259632" y="3861048"/>
            <a:ext cx="2304256" cy="307777"/>
          </a:xfrm>
          <a:prstGeom prst="rect">
            <a:avLst/>
          </a:prstGeom>
          <a:noFill/>
        </p:spPr>
        <p:txBody>
          <a:bodyPr wrap="square" rtlCol="0">
            <a:spAutoFit/>
          </a:bodyPr>
          <a:lstStyle/>
          <a:p>
            <a:r>
              <a:rPr lang="cs-CZ" sz="1400" dirty="0" smtClean="0"/>
              <a:t>Obr. 1 - </a:t>
            </a:r>
            <a:r>
              <a:rPr lang="cs-CZ" sz="1400" dirty="0" err="1" smtClean="0"/>
              <a:t>Hereford</a:t>
            </a:r>
            <a:endParaRPr lang="cs-CZ" sz="1400" dirty="0"/>
          </a:p>
        </p:txBody>
      </p:sp>
      <p:sp>
        <p:nvSpPr>
          <p:cNvPr id="11" name="TextovéPole 10"/>
          <p:cNvSpPr txBox="1"/>
          <p:nvPr/>
        </p:nvSpPr>
        <p:spPr>
          <a:xfrm>
            <a:off x="5004048" y="3933056"/>
            <a:ext cx="2952328" cy="307777"/>
          </a:xfrm>
          <a:prstGeom prst="rect">
            <a:avLst/>
          </a:prstGeom>
          <a:noFill/>
        </p:spPr>
        <p:txBody>
          <a:bodyPr wrap="square" rtlCol="0">
            <a:spAutoFit/>
          </a:bodyPr>
          <a:lstStyle/>
          <a:p>
            <a:r>
              <a:rPr lang="cs-CZ" sz="1400" dirty="0" smtClean="0"/>
              <a:t>Obr. 2 – Belgické modro-bílé</a:t>
            </a:r>
            <a:endParaRPr lang="cs-CZ" sz="1400" dirty="0"/>
          </a:p>
        </p:txBody>
      </p:sp>
      <p:sp>
        <p:nvSpPr>
          <p:cNvPr id="12" name="TextovéPole 11"/>
          <p:cNvSpPr txBox="1"/>
          <p:nvPr/>
        </p:nvSpPr>
        <p:spPr>
          <a:xfrm>
            <a:off x="2267744" y="6021288"/>
            <a:ext cx="2304256" cy="307777"/>
          </a:xfrm>
          <a:prstGeom prst="rect">
            <a:avLst/>
          </a:prstGeom>
          <a:noFill/>
        </p:spPr>
        <p:txBody>
          <a:bodyPr wrap="square" rtlCol="0">
            <a:spAutoFit/>
          </a:bodyPr>
          <a:lstStyle/>
          <a:p>
            <a:r>
              <a:rPr lang="cs-CZ" sz="1400" dirty="0" smtClean="0"/>
              <a:t>Obr. 3 - Holštýnské</a:t>
            </a:r>
            <a:endParaRPr lang="cs-CZ" sz="1400" dirty="0"/>
          </a:p>
        </p:txBody>
      </p:sp>
      <p:sp>
        <p:nvSpPr>
          <p:cNvPr id="13" name="TextovéPole 12"/>
          <p:cNvSpPr txBox="1"/>
          <p:nvPr/>
        </p:nvSpPr>
        <p:spPr>
          <a:xfrm>
            <a:off x="4932040" y="6309320"/>
            <a:ext cx="3096344" cy="307777"/>
          </a:xfrm>
          <a:prstGeom prst="rect">
            <a:avLst/>
          </a:prstGeom>
          <a:noFill/>
        </p:spPr>
        <p:txBody>
          <a:bodyPr wrap="square" rtlCol="0">
            <a:spAutoFit/>
          </a:bodyPr>
          <a:lstStyle/>
          <a:p>
            <a:r>
              <a:rPr lang="cs-CZ" sz="1400" dirty="0" smtClean="0"/>
              <a:t>Obr. 4 – České červenostrakaté</a:t>
            </a:r>
            <a:endParaRPr lang="cs-CZ" sz="1400" dirty="0"/>
          </a:p>
        </p:txBody>
      </p:sp>
      <p:pic>
        <p:nvPicPr>
          <p:cNvPr id="14" name="Obrázek 13" descr="OPVK_hor_zakladni_logolink_RGB_cz.jpg"/>
          <p:cNvPicPr>
            <a:picLocks noChangeAspect="1"/>
          </p:cNvPicPr>
          <p:nvPr/>
        </p:nvPicPr>
        <p:blipFill>
          <a:blip r:embed="rId6" cstate="print"/>
          <a:srcRect/>
          <a:stretch>
            <a:fillRect/>
          </a:stretch>
        </p:blipFill>
        <p:spPr bwMode="auto">
          <a:xfrm>
            <a:off x="1798586" y="116632"/>
            <a:ext cx="5745823" cy="1261581"/>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a:xfrm>
            <a:off x="457200" y="2060848"/>
            <a:ext cx="8229600" cy="3946443"/>
          </a:xfrm>
        </p:spPr>
        <p:txBody>
          <a:bodyPr>
            <a:normAutofit fontScale="62500" lnSpcReduction="20000"/>
          </a:bodyPr>
          <a:lstStyle/>
          <a:p>
            <a:pPr>
              <a:lnSpc>
                <a:spcPct val="170000"/>
              </a:lnSpc>
            </a:pPr>
            <a:r>
              <a:rPr lang="cs-CZ" dirty="0" smtClean="0"/>
              <a:t>Prase domácí patří mezi nepřežvýkavé sudokopytníky z čeledi </a:t>
            </a:r>
            <a:r>
              <a:rPr lang="cs-CZ" dirty="0" err="1" smtClean="0"/>
              <a:t>prasatovitých</a:t>
            </a:r>
            <a:r>
              <a:rPr lang="cs-CZ" dirty="0" smtClean="0"/>
              <a:t>. </a:t>
            </a:r>
          </a:p>
          <a:p>
            <a:pPr>
              <a:lnSpc>
                <a:spcPct val="170000"/>
              </a:lnSpc>
            </a:pPr>
            <a:r>
              <a:rPr lang="cs-CZ" dirty="0" smtClean="0"/>
              <a:t>Rozmanitost druhů prasat je různorodá podle barevnosti, </a:t>
            </a:r>
            <a:r>
              <a:rPr lang="cs-CZ" dirty="0" err="1" smtClean="0"/>
              <a:t>štětinatosti</a:t>
            </a:r>
            <a:r>
              <a:rPr lang="cs-CZ" dirty="0" smtClean="0"/>
              <a:t>, velikosti a zmasilosti. </a:t>
            </a:r>
          </a:p>
          <a:p>
            <a:pPr>
              <a:lnSpc>
                <a:spcPct val="170000"/>
              </a:lnSpc>
            </a:pPr>
            <a:r>
              <a:rPr lang="cs-CZ" dirty="0" smtClean="0"/>
              <a:t>Samci se označují jako kanci, kastráti jako vepři. Samice se označují jako prasnice v případě, že ještě neměla mladé (selata). V případě, že již selata měla, označuje se jako svině. Vykastrovaná prasnice se označuje termínem </a:t>
            </a:r>
            <a:r>
              <a:rPr lang="cs-CZ" dirty="0" err="1" smtClean="0"/>
              <a:t>nunva</a:t>
            </a:r>
            <a:r>
              <a:rPr lang="cs-CZ" dirty="0" smtClean="0"/>
              <a:t>. Mláďata, tedy selata jsou někdy označována jako podsvinčata. </a:t>
            </a:r>
          </a:p>
          <a:p>
            <a:endParaRPr lang="cs-CZ" dirty="0"/>
          </a:p>
        </p:txBody>
      </p:sp>
      <p:sp>
        <p:nvSpPr>
          <p:cNvPr id="3" name="Nadpis 2"/>
          <p:cNvSpPr>
            <a:spLocks noGrp="1"/>
          </p:cNvSpPr>
          <p:nvPr>
            <p:ph type="title"/>
          </p:nvPr>
        </p:nvSpPr>
        <p:spPr>
          <a:xfrm>
            <a:off x="467544" y="1556792"/>
            <a:ext cx="8229600" cy="436910"/>
          </a:xfrm>
        </p:spPr>
        <p:txBody>
          <a:bodyPr>
            <a:normAutofit fontScale="90000"/>
          </a:bodyPr>
          <a:lstStyle/>
          <a:p>
            <a:pPr algn="ctr"/>
            <a:r>
              <a:rPr lang="cs-CZ" dirty="0" smtClean="0"/>
              <a:t>Chov prasat</a:t>
            </a:r>
            <a:endParaRPr lang="cs-CZ" dirty="0"/>
          </a:p>
        </p:txBody>
      </p:sp>
      <p:pic>
        <p:nvPicPr>
          <p:cNvPr id="5" name="Obrázek 4" descr="OPVK_hor_zakladni_logolink_RGB_cz.jpg"/>
          <p:cNvPicPr>
            <a:picLocks noChangeAspect="1"/>
          </p:cNvPicPr>
          <p:nvPr/>
        </p:nvPicPr>
        <p:blipFill>
          <a:blip r:embed="rId2" cstate="print"/>
          <a:srcRect/>
          <a:stretch>
            <a:fillRect/>
          </a:stretch>
        </p:blipFill>
        <p:spPr bwMode="auto">
          <a:xfrm>
            <a:off x="1835696" y="188640"/>
            <a:ext cx="5745823" cy="1261581"/>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a:xfrm>
            <a:off x="457200" y="2060848"/>
            <a:ext cx="8229600" cy="3946443"/>
          </a:xfrm>
        </p:spPr>
        <p:txBody>
          <a:bodyPr>
            <a:normAutofit fontScale="70000" lnSpcReduction="20000"/>
          </a:bodyPr>
          <a:lstStyle/>
          <a:p>
            <a:pPr>
              <a:lnSpc>
                <a:spcPct val="150000"/>
              </a:lnSpc>
            </a:pPr>
            <a:r>
              <a:rPr lang="cs-CZ" dirty="0" smtClean="0"/>
              <a:t>Výhodou chovu prasat je vysoká plodnost (2 vrhy a více za rok)</a:t>
            </a:r>
          </a:p>
          <a:p>
            <a:pPr>
              <a:lnSpc>
                <a:spcPct val="150000"/>
              </a:lnSpc>
            </a:pPr>
            <a:r>
              <a:rPr lang="cs-CZ" dirty="0" smtClean="0"/>
              <a:t>Vysoký počet selat ve vrhu (až 14 selat)</a:t>
            </a:r>
          </a:p>
          <a:p>
            <a:pPr>
              <a:lnSpc>
                <a:spcPct val="150000"/>
              </a:lnSpc>
            </a:pPr>
            <a:r>
              <a:rPr lang="cs-CZ" dirty="0" smtClean="0"/>
              <a:t>Ranost intenzivně chovaných plemen prasat (brzké zařazení do reprodukce)</a:t>
            </a:r>
          </a:p>
          <a:p>
            <a:pPr>
              <a:lnSpc>
                <a:spcPct val="150000"/>
              </a:lnSpc>
            </a:pPr>
            <a:r>
              <a:rPr lang="cs-CZ" dirty="0" smtClean="0"/>
              <a:t>Brzké ukončení závislosti selat na mléce</a:t>
            </a:r>
          </a:p>
          <a:p>
            <a:pPr>
              <a:lnSpc>
                <a:spcPct val="150000"/>
              </a:lnSpc>
            </a:pPr>
            <a:r>
              <a:rPr lang="cs-CZ" dirty="0" smtClean="0"/>
              <a:t>Dosažení porážkové hmotnosti cca 5 – 7 měsíců</a:t>
            </a:r>
          </a:p>
          <a:p>
            <a:pPr>
              <a:lnSpc>
                <a:spcPct val="150000"/>
              </a:lnSpc>
            </a:pPr>
            <a:r>
              <a:rPr lang="cs-CZ" dirty="0" smtClean="0"/>
              <a:t>Vysoká jatečná výtěžnost (cca 80 %)</a:t>
            </a:r>
          </a:p>
          <a:p>
            <a:pPr>
              <a:lnSpc>
                <a:spcPct val="150000"/>
              </a:lnSpc>
            </a:pPr>
            <a:r>
              <a:rPr lang="cs-CZ" dirty="0" smtClean="0"/>
              <a:t>Dobrá konverze krmiva při krmení krmnou směsí (nejčastější)</a:t>
            </a:r>
          </a:p>
          <a:p>
            <a:pPr>
              <a:lnSpc>
                <a:spcPct val="150000"/>
              </a:lnSpc>
            </a:pPr>
            <a:endParaRPr lang="cs-CZ" dirty="0"/>
          </a:p>
        </p:txBody>
      </p:sp>
      <p:sp>
        <p:nvSpPr>
          <p:cNvPr id="3" name="Nadpis 2"/>
          <p:cNvSpPr>
            <a:spLocks noGrp="1"/>
          </p:cNvSpPr>
          <p:nvPr>
            <p:ph type="title"/>
          </p:nvPr>
        </p:nvSpPr>
        <p:spPr>
          <a:xfrm>
            <a:off x="467544" y="1628800"/>
            <a:ext cx="8229600" cy="364902"/>
          </a:xfrm>
        </p:spPr>
        <p:txBody>
          <a:bodyPr>
            <a:normAutofit fontScale="90000"/>
          </a:bodyPr>
          <a:lstStyle/>
          <a:p>
            <a:pPr algn="ctr"/>
            <a:r>
              <a:rPr lang="cs-CZ" dirty="0" smtClean="0"/>
              <a:t>Výhody chovu prasat</a:t>
            </a:r>
            <a:endParaRPr lang="cs-CZ" dirty="0"/>
          </a:p>
        </p:txBody>
      </p:sp>
      <p:pic>
        <p:nvPicPr>
          <p:cNvPr id="5" name="Obrázek 4" descr="OPVK_hor_zakladni_logolink_RGB_cz.jpg"/>
          <p:cNvPicPr>
            <a:picLocks noChangeAspect="1"/>
          </p:cNvPicPr>
          <p:nvPr/>
        </p:nvPicPr>
        <p:blipFill>
          <a:blip r:embed="rId2" cstate="print"/>
          <a:srcRect/>
          <a:stretch>
            <a:fillRect/>
          </a:stretch>
        </p:blipFill>
        <p:spPr bwMode="auto">
          <a:xfrm>
            <a:off x="1699088" y="188640"/>
            <a:ext cx="5745823" cy="1261581"/>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a:xfrm>
            <a:off x="457200" y="2060848"/>
            <a:ext cx="8229600" cy="3946443"/>
          </a:xfrm>
        </p:spPr>
        <p:txBody>
          <a:bodyPr>
            <a:normAutofit fontScale="55000" lnSpcReduction="20000"/>
          </a:bodyPr>
          <a:lstStyle/>
          <a:p>
            <a:pPr>
              <a:lnSpc>
                <a:spcPct val="170000"/>
              </a:lnSpc>
            </a:pPr>
            <a:r>
              <a:rPr lang="cs-CZ" dirty="0" smtClean="0"/>
              <a:t>Prasata se ustájují podle nároků (pohlaví, věk, použití, březost atd.)</a:t>
            </a:r>
          </a:p>
          <a:p>
            <a:pPr lvl="0">
              <a:lnSpc>
                <a:spcPct val="170000"/>
              </a:lnSpc>
            </a:pPr>
            <a:r>
              <a:rPr lang="cs-CZ" dirty="0" smtClean="0"/>
              <a:t>Březí a rodící prasnice – individuální ustájení, s fixačními zábranami s plně nebo částečně roštěnou podlahou bez podestýlky. Dostatek vody a krmiva.</a:t>
            </a:r>
          </a:p>
          <a:p>
            <a:pPr lvl="0">
              <a:lnSpc>
                <a:spcPct val="170000"/>
              </a:lnSpc>
            </a:pPr>
            <a:r>
              <a:rPr lang="cs-CZ" dirty="0" smtClean="0"/>
              <a:t>Prasnice, svině – často pomocí boxových kotců individuálně nebo skupinově. Lože bývají rozděleno krmnými boxy na jednotlivé stání. Skupinové po 6 – 8 ks. Podlaha betonová s vysokou podestýlkou</a:t>
            </a:r>
          </a:p>
          <a:p>
            <a:pPr lvl="0">
              <a:lnSpc>
                <a:spcPct val="170000"/>
              </a:lnSpc>
            </a:pPr>
            <a:r>
              <a:rPr lang="cs-CZ" dirty="0" smtClean="0"/>
              <a:t>Plemenní kanci – individuální kotce s možností výběhu. </a:t>
            </a:r>
          </a:p>
          <a:p>
            <a:pPr lvl="0">
              <a:lnSpc>
                <a:spcPct val="170000"/>
              </a:lnSpc>
            </a:pPr>
            <a:r>
              <a:rPr lang="cs-CZ" dirty="0" smtClean="0"/>
              <a:t>Odchov selat – hromadně ve vyhřívaných prostorech s celoroštovou podlahou a možností podestýlky. Dále podle věku, pohlaví a určení použití.</a:t>
            </a:r>
          </a:p>
          <a:p>
            <a:pPr>
              <a:lnSpc>
                <a:spcPct val="170000"/>
              </a:lnSpc>
            </a:pPr>
            <a:endParaRPr lang="cs-CZ" dirty="0"/>
          </a:p>
        </p:txBody>
      </p:sp>
      <p:sp>
        <p:nvSpPr>
          <p:cNvPr id="3" name="Nadpis 2"/>
          <p:cNvSpPr>
            <a:spLocks noGrp="1"/>
          </p:cNvSpPr>
          <p:nvPr>
            <p:ph type="title"/>
          </p:nvPr>
        </p:nvSpPr>
        <p:spPr>
          <a:xfrm>
            <a:off x="467544" y="1628800"/>
            <a:ext cx="8229600" cy="364902"/>
          </a:xfrm>
        </p:spPr>
        <p:txBody>
          <a:bodyPr>
            <a:normAutofit fontScale="90000"/>
          </a:bodyPr>
          <a:lstStyle/>
          <a:p>
            <a:pPr algn="ctr"/>
            <a:r>
              <a:rPr lang="cs-CZ" dirty="0" smtClean="0"/>
              <a:t>Způsoby ustájení</a:t>
            </a:r>
            <a:endParaRPr lang="cs-CZ" dirty="0"/>
          </a:p>
        </p:txBody>
      </p:sp>
      <p:pic>
        <p:nvPicPr>
          <p:cNvPr id="5" name="Obrázek 4" descr="OPVK_hor_zakladni_logolink_RGB_cz.jpg"/>
          <p:cNvPicPr>
            <a:picLocks noChangeAspect="1"/>
          </p:cNvPicPr>
          <p:nvPr/>
        </p:nvPicPr>
        <p:blipFill>
          <a:blip r:embed="rId2" cstate="print"/>
          <a:srcRect/>
          <a:stretch>
            <a:fillRect/>
          </a:stretch>
        </p:blipFill>
        <p:spPr bwMode="auto">
          <a:xfrm>
            <a:off x="1907704" y="188640"/>
            <a:ext cx="5745823" cy="1261581"/>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a:xfrm>
            <a:off x="457200" y="1988840"/>
            <a:ext cx="8229600" cy="4018451"/>
          </a:xfrm>
        </p:spPr>
        <p:txBody>
          <a:bodyPr>
            <a:normAutofit fontScale="77500" lnSpcReduction="20000"/>
          </a:bodyPr>
          <a:lstStyle/>
          <a:p>
            <a:pPr>
              <a:lnSpc>
                <a:spcPct val="150000"/>
              </a:lnSpc>
            </a:pPr>
            <a:r>
              <a:rPr lang="cs-CZ" dirty="0" smtClean="0"/>
              <a:t>V malochovech i velkochovech se dnes ke krmení prasat používají tzv. kompletní krmné směsi (KKS). Ty jsou míchány ve speciálních podnicích (míchárnách). Výhodou je výživová komplexnost. Směs se může namíchat přímo podle potřeb jednotlivých skupin prasat podle pohlaví, věku apod.</a:t>
            </a:r>
          </a:p>
          <a:p>
            <a:pPr>
              <a:lnSpc>
                <a:spcPct val="150000"/>
              </a:lnSpc>
            </a:pPr>
            <a:r>
              <a:rPr lang="cs-CZ" dirty="0" smtClean="0"/>
              <a:t>Ke krmným směsím se můžou přidávat také výživové doplňky vhodné také k bramborám, pastevnímu porostu, kozímu mléku atd.</a:t>
            </a:r>
          </a:p>
          <a:p>
            <a:pPr>
              <a:lnSpc>
                <a:spcPct val="150000"/>
              </a:lnSpc>
            </a:pPr>
            <a:endParaRPr lang="cs-CZ" dirty="0"/>
          </a:p>
        </p:txBody>
      </p:sp>
      <p:sp>
        <p:nvSpPr>
          <p:cNvPr id="3" name="Nadpis 2"/>
          <p:cNvSpPr>
            <a:spLocks noGrp="1"/>
          </p:cNvSpPr>
          <p:nvPr>
            <p:ph type="title"/>
          </p:nvPr>
        </p:nvSpPr>
        <p:spPr>
          <a:xfrm>
            <a:off x="467544" y="1628800"/>
            <a:ext cx="8229600" cy="360040"/>
          </a:xfrm>
        </p:spPr>
        <p:txBody>
          <a:bodyPr>
            <a:normAutofit fontScale="90000"/>
          </a:bodyPr>
          <a:lstStyle/>
          <a:p>
            <a:pPr algn="ctr"/>
            <a:r>
              <a:rPr lang="cs-CZ" dirty="0" smtClean="0"/>
              <a:t>Krmivo</a:t>
            </a:r>
            <a:endParaRPr lang="cs-CZ" dirty="0"/>
          </a:p>
        </p:txBody>
      </p:sp>
      <p:pic>
        <p:nvPicPr>
          <p:cNvPr id="5" name="Obrázek 4" descr="OPVK_hor_zakladni_logolink_RGB_cz.jpg"/>
          <p:cNvPicPr>
            <a:picLocks noChangeAspect="1"/>
          </p:cNvPicPr>
          <p:nvPr/>
        </p:nvPicPr>
        <p:blipFill>
          <a:blip r:embed="rId2" cstate="print"/>
          <a:srcRect/>
          <a:stretch>
            <a:fillRect/>
          </a:stretch>
        </p:blipFill>
        <p:spPr bwMode="auto">
          <a:xfrm>
            <a:off x="1835696" y="188640"/>
            <a:ext cx="5745823" cy="1261581"/>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a:xfrm>
            <a:off x="457200" y="2132856"/>
            <a:ext cx="8229600" cy="4032448"/>
          </a:xfrm>
        </p:spPr>
        <p:txBody>
          <a:bodyPr>
            <a:normAutofit fontScale="62500" lnSpcReduction="20000"/>
          </a:bodyPr>
          <a:lstStyle/>
          <a:p>
            <a:pPr>
              <a:lnSpc>
                <a:spcPct val="160000"/>
              </a:lnSpc>
            </a:pPr>
            <a:r>
              <a:rPr lang="cs-CZ" dirty="0" smtClean="0"/>
              <a:t>Prasata se mohou rozdělovat mnoha hledisek. Nejdůležitějšími hledisky jsou nejspíše stupeň prošlechtění, užitkovost a použití v hybridizačním programu.</a:t>
            </a:r>
          </a:p>
          <a:p>
            <a:pPr>
              <a:lnSpc>
                <a:spcPct val="160000"/>
              </a:lnSpc>
            </a:pPr>
            <a:r>
              <a:rPr lang="cs-CZ" dirty="0" smtClean="0"/>
              <a:t>Podle stupně prošlechtění – primitivní (původní), zušlechtěná (přechodná), ušlechtilá (kulturní)</a:t>
            </a:r>
          </a:p>
          <a:p>
            <a:pPr>
              <a:lnSpc>
                <a:spcPct val="160000"/>
              </a:lnSpc>
            </a:pPr>
            <a:r>
              <a:rPr lang="cs-CZ" dirty="0" smtClean="0"/>
              <a:t>Podle užitkovosti – masná, </a:t>
            </a:r>
            <a:r>
              <a:rPr lang="cs-CZ" dirty="0" err="1" smtClean="0"/>
              <a:t>supermasná</a:t>
            </a:r>
            <a:r>
              <a:rPr lang="cs-CZ" dirty="0" smtClean="0"/>
              <a:t>, sádelná a kombinovaná</a:t>
            </a:r>
          </a:p>
          <a:p>
            <a:pPr>
              <a:lnSpc>
                <a:spcPct val="160000"/>
              </a:lnSpc>
            </a:pPr>
            <a:r>
              <a:rPr lang="cs-CZ" dirty="0" smtClean="0"/>
              <a:t>Podle použití v hybridizačním programu – mateřská, otcovská</a:t>
            </a:r>
          </a:p>
          <a:p>
            <a:pPr>
              <a:lnSpc>
                <a:spcPct val="170000"/>
              </a:lnSpc>
            </a:pPr>
            <a:r>
              <a:rPr lang="cs-CZ" dirty="0" smtClean="0"/>
              <a:t>Nejčastěji chovaná plemena na území ČR jsou České bílé ušlechtilé, České </a:t>
            </a:r>
            <a:r>
              <a:rPr lang="cs-CZ" dirty="0" err="1" smtClean="0"/>
              <a:t>landrase</a:t>
            </a:r>
            <a:r>
              <a:rPr lang="cs-CZ" dirty="0" smtClean="0"/>
              <a:t>, Přeštické černostrakaté, Belgické </a:t>
            </a:r>
            <a:r>
              <a:rPr lang="cs-CZ" dirty="0" err="1" smtClean="0"/>
              <a:t>landrase</a:t>
            </a:r>
            <a:r>
              <a:rPr lang="cs-CZ" dirty="0" smtClean="0"/>
              <a:t>, </a:t>
            </a:r>
            <a:r>
              <a:rPr lang="cs-CZ" dirty="0" err="1" smtClean="0"/>
              <a:t>Pietrain</a:t>
            </a:r>
            <a:r>
              <a:rPr lang="cs-CZ" dirty="0" smtClean="0"/>
              <a:t>, </a:t>
            </a:r>
            <a:r>
              <a:rPr lang="cs-CZ" dirty="0" err="1" smtClean="0"/>
              <a:t>Hampshire</a:t>
            </a:r>
            <a:r>
              <a:rPr lang="cs-CZ" dirty="0" smtClean="0"/>
              <a:t>, </a:t>
            </a:r>
            <a:r>
              <a:rPr lang="cs-CZ" dirty="0" err="1" smtClean="0"/>
              <a:t>Durock</a:t>
            </a:r>
            <a:r>
              <a:rPr lang="cs-CZ" dirty="0" smtClean="0"/>
              <a:t>, České výrazně masné, Bílé otcovské</a:t>
            </a:r>
          </a:p>
        </p:txBody>
      </p:sp>
      <p:sp>
        <p:nvSpPr>
          <p:cNvPr id="3" name="Nadpis 2"/>
          <p:cNvSpPr>
            <a:spLocks noGrp="1"/>
          </p:cNvSpPr>
          <p:nvPr>
            <p:ph type="title"/>
          </p:nvPr>
        </p:nvSpPr>
        <p:spPr>
          <a:xfrm>
            <a:off x="467544" y="1628800"/>
            <a:ext cx="8229600" cy="364902"/>
          </a:xfrm>
        </p:spPr>
        <p:txBody>
          <a:bodyPr>
            <a:normAutofit fontScale="90000"/>
          </a:bodyPr>
          <a:lstStyle/>
          <a:p>
            <a:pPr algn="ctr"/>
            <a:r>
              <a:rPr lang="cs-CZ" dirty="0" smtClean="0"/>
              <a:t>Dělení prasat</a:t>
            </a:r>
            <a:endParaRPr lang="cs-CZ" dirty="0"/>
          </a:p>
        </p:txBody>
      </p:sp>
      <p:pic>
        <p:nvPicPr>
          <p:cNvPr id="5" name="Obrázek 4" descr="OPVK_hor_zakladni_logolink_RGB_cz.jpg"/>
          <p:cNvPicPr>
            <a:picLocks noChangeAspect="1"/>
          </p:cNvPicPr>
          <p:nvPr/>
        </p:nvPicPr>
        <p:blipFill>
          <a:blip r:embed="rId2" cstate="print"/>
          <a:srcRect/>
          <a:stretch>
            <a:fillRect/>
          </a:stretch>
        </p:blipFill>
        <p:spPr bwMode="auto">
          <a:xfrm>
            <a:off x="1763688" y="188640"/>
            <a:ext cx="5745823" cy="1261581"/>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Zástupný symbol pro obsah 4" descr="české landrase.jpg"/>
          <p:cNvPicPr>
            <a:picLocks noGrp="1" noChangeAspect="1"/>
          </p:cNvPicPr>
          <p:nvPr>
            <p:ph idx="1"/>
          </p:nvPr>
        </p:nvPicPr>
        <p:blipFill>
          <a:blip r:embed="rId2" cstate="print"/>
          <a:stretch>
            <a:fillRect/>
          </a:stretch>
        </p:blipFill>
        <p:spPr>
          <a:xfrm>
            <a:off x="683568" y="2060848"/>
            <a:ext cx="3178696" cy="1508115"/>
          </a:xfrm>
        </p:spPr>
      </p:pic>
      <p:sp>
        <p:nvSpPr>
          <p:cNvPr id="3" name="Nadpis 2"/>
          <p:cNvSpPr>
            <a:spLocks noGrp="1"/>
          </p:cNvSpPr>
          <p:nvPr>
            <p:ph type="title"/>
          </p:nvPr>
        </p:nvSpPr>
        <p:spPr>
          <a:xfrm>
            <a:off x="467544" y="1556792"/>
            <a:ext cx="8229600" cy="364902"/>
          </a:xfrm>
        </p:spPr>
        <p:txBody>
          <a:bodyPr>
            <a:normAutofit fontScale="90000"/>
          </a:bodyPr>
          <a:lstStyle/>
          <a:p>
            <a:pPr algn="ctr"/>
            <a:r>
              <a:rPr lang="cs-CZ" dirty="0" smtClean="0"/>
              <a:t>Plemena prasat</a:t>
            </a:r>
            <a:endParaRPr lang="cs-CZ" dirty="0"/>
          </a:p>
        </p:txBody>
      </p:sp>
      <p:pic>
        <p:nvPicPr>
          <p:cNvPr id="6" name="Obrázek 5" descr="české ušlechtilé.jpg"/>
          <p:cNvPicPr>
            <a:picLocks noChangeAspect="1"/>
          </p:cNvPicPr>
          <p:nvPr/>
        </p:nvPicPr>
        <p:blipFill>
          <a:blip r:embed="rId3" cstate="print"/>
          <a:stretch>
            <a:fillRect/>
          </a:stretch>
        </p:blipFill>
        <p:spPr>
          <a:xfrm>
            <a:off x="4932040" y="1988840"/>
            <a:ext cx="3456384" cy="1612486"/>
          </a:xfrm>
          <a:prstGeom prst="rect">
            <a:avLst/>
          </a:prstGeom>
        </p:spPr>
      </p:pic>
      <p:pic>
        <p:nvPicPr>
          <p:cNvPr id="7" name="Obrázek 6" descr="přeštické černobílé.jpg"/>
          <p:cNvPicPr>
            <a:picLocks noChangeAspect="1"/>
          </p:cNvPicPr>
          <p:nvPr/>
        </p:nvPicPr>
        <p:blipFill>
          <a:blip r:embed="rId4" cstate="print"/>
          <a:stretch>
            <a:fillRect/>
          </a:stretch>
        </p:blipFill>
        <p:spPr>
          <a:xfrm>
            <a:off x="755576" y="4005064"/>
            <a:ext cx="3203848" cy="2024844"/>
          </a:xfrm>
          <a:prstGeom prst="rect">
            <a:avLst/>
          </a:prstGeom>
        </p:spPr>
      </p:pic>
      <p:pic>
        <p:nvPicPr>
          <p:cNvPr id="8" name="Obrázek 7" descr="duroc.jpg"/>
          <p:cNvPicPr>
            <a:picLocks noChangeAspect="1"/>
          </p:cNvPicPr>
          <p:nvPr/>
        </p:nvPicPr>
        <p:blipFill>
          <a:blip r:embed="rId5" cstate="print"/>
          <a:stretch>
            <a:fillRect/>
          </a:stretch>
        </p:blipFill>
        <p:spPr>
          <a:xfrm>
            <a:off x="4932040" y="4077072"/>
            <a:ext cx="3524250" cy="1905000"/>
          </a:xfrm>
          <a:prstGeom prst="rect">
            <a:avLst/>
          </a:prstGeom>
        </p:spPr>
      </p:pic>
      <p:sp>
        <p:nvSpPr>
          <p:cNvPr id="9" name="TextovéPole 8"/>
          <p:cNvSpPr txBox="1"/>
          <p:nvPr/>
        </p:nvSpPr>
        <p:spPr>
          <a:xfrm>
            <a:off x="683568" y="3645024"/>
            <a:ext cx="2304256" cy="307777"/>
          </a:xfrm>
          <a:prstGeom prst="rect">
            <a:avLst/>
          </a:prstGeom>
          <a:noFill/>
        </p:spPr>
        <p:txBody>
          <a:bodyPr wrap="square" rtlCol="0">
            <a:spAutoFit/>
          </a:bodyPr>
          <a:lstStyle/>
          <a:p>
            <a:r>
              <a:rPr lang="cs-CZ" sz="1400" dirty="0" smtClean="0"/>
              <a:t>Obr. 5 – České </a:t>
            </a:r>
            <a:r>
              <a:rPr lang="cs-CZ" sz="1400" dirty="0" err="1" smtClean="0"/>
              <a:t>landrase</a:t>
            </a:r>
            <a:endParaRPr lang="cs-CZ" sz="1400" dirty="0"/>
          </a:p>
        </p:txBody>
      </p:sp>
      <p:sp>
        <p:nvSpPr>
          <p:cNvPr id="10" name="TextovéPole 9"/>
          <p:cNvSpPr txBox="1"/>
          <p:nvPr/>
        </p:nvSpPr>
        <p:spPr>
          <a:xfrm>
            <a:off x="5004048" y="3645024"/>
            <a:ext cx="2304256" cy="307777"/>
          </a:xfrm>
          <a:prstGeom prst="rect">
            <a:avLst/>
          </a:prstGeom>
          <a:noFill/>
        </p:spPr>
        <p:txBody>
          <a:bodyPr wrap="square" rtlCol="0">
            <a:spAutoFit/>
          </a:bodyPr>
          <a:lstStyle/>
          <a:p>
            <a:r>
              <a:rPr lang="cs-CZ" sz="1400" dirty="0" smtClean="0"/>
              <a:t>Obr. 6 – české ušlechtilé</a:t>
            </a:r>
            <a:endParaRPr lang="cs-CZ" sz="1400" dirty="0"/>
          </a:p>
        </p:txBody>
      </p:sp>
      <p:sp>
        <p:nvSpPr>
          <p:cNvPr id="11" name="TextovéPole 10"/>
          <p:cNvSpPr txBox="1"/>
          <p:nvPr/>
        </p:nvSpPr>
        <p:spPr>
          <a:xfrm>
            <a:off x="2051720" y="6093296"/>
            <a:ext cx="3024336" cy="307777"/>
          </a:xfrm>
          <a:prstGeom prst="rect">
            <a:avLst/>
          </a:prstGeom>
          <a:noFill/>
        </p:spPr>
        <p:txBody>
          <a:bodyPr wrap="square" rtlCol="0">
            <a:spAutoFit/>
          </a:bodyPr>
          <a:lstStyle/>
          <a:p>
            <a:r>
              <a:rPr lang="cs-CZ" sz="1400" dirty="0" smtClean="0"/>
              <a:t>Obr. 7 – Přeštické černostrakaté</a:t>
            </a:r>
            <a:endParaRPr lang="cs-CZ" sz="1400" dirty="0"/>
          </a:p>
        </p:txBody>
      </p:sp>
      <p:sp>
        <p:nvSpPr>
          <p:cNvPr id="12" name="TextovéPole 11"/>
          <p:cNvSpPr txBox="1"/>
          <p:nvPr/>
        </p:nvSpPr>
        <p:spPr>
          <a:xfrm>
            <a:off x="5220072" y="6093296"/>
            <a:ext cx="2304256" cy="307777"/>
          </a:xfrm>
          <a:prstGeom prst="rect">
            <a:avLst/>
          </a:prstGeom>
          <a:noFill/>
        </p:spPr>
        <p:txBody>
          <a:bodyPr wrap="square" rtlCol="0">
            <a:spAutoFit/>
          </a:bodyPr>
          <a:lstStyle/>
          <a:p>
            <a:r>
              <a:rPr lang="cs-CZ" sz="1400" dirty="0" smtClean="0"/>
              <a:t>Obr. 8 - Duroc</a:t>
            </a:r>
            <a:endParaRPr lang="cs-CZ" sz="1400" dirty="0"/>
          </a:p>
        </p:txBody>
      </p:sp>
      <p:pic>
        <p:nvPicPr>
          <p:cNvPr id="13" name="Obrázek 12" descr="OPVK_hor_zakladni_logolink_RGB_cz.jpg"/>
          <p:cNvPicPr>
            <a:picLocks noChangeAspect="1"/>
          </p:cNvPicPr>
          <p:nvPr/>
        </p:nvPicPr>
        <p:blipFill>
          <a:blip r:embed="rId6" cstate="print"/>
          <a:srcRect/>
          <a:stretch>
            <a:fillRect/>
          </a:stretch>
        </p:blipFill>
        <p:spPr bwMode="auto">
          <a:xfrm>
            <a:off x="1805541" y="116632"/>
            <a:ext cx="5745823" cy="1261581"/>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a:xfrm>
            <a:off x="457200" y="2060848"/>
            <a:ext cx="8229600" cy="3946443"/>
          </a:xfrm>
        </p:spPr>
        <p:txBody>
          <a:bodyPr>
            <a:normAutofit fontScale="92500" lnSpcReduction="10000"/>
          </a:bodyPr>
          <a:lstStyle/>
          <a:p>
            <a:r>
              <a:rPr lang="cs-CZ" dirty="0" smtClean="0"/>
              <a:t>Literární zdroje:</a:t>
            </a:r>
          </a:p>
          <a:p>
            <a:pPr lvl="1"/>
            <a:r>
              <a:rPr lang="cs-CZ" dirty="0" smtClean="0"/>
              <a:t>ŽIŽLAVSKÝ, Jiří. </a:t>
            </a:r>
            <a:r>
              <a:rPr lang="cs-CZ" i="1" dirty="0" smtClean="0"/>
              <a:t>Chov hospodářských zvířat</a:t>
            </a:r>
            <a:r>
              <a:rPr lang="cs-CZ" dirty="0" smtClean="0"/>
              <a:t>. 1.vyd. Brno: </a:t>
            </a:r>
            <a:r>
              <a:rPr lang="cs-CZ" dirty="0" err="1" smtClean="0"/>
              <a:t>Mendelova</a:t>
            </a:r>
            <a:r>
              <a:rPr lang="cs-CZ" dirty="0" smtClean="0"/>
              <a:t> zemědělská a lesnická univerzita, 2002, 209 s. ISBN 80-7157-615-8.</a:t>
            </a:r>
          </a:p>
          <a:p>
            <a:pPr lvl="1"/>
            <a:r>
              <a:rPr lang="cs-CZ" dirty="0" smtClean="0"/>
              <a:t>MÁCHAL, Ladislav. </a:t>
            </a:r>
            <a:r>
              <a:rPr lang="cs-CZ" i="1" dirty="0" smtClean="0"/>
              <a:t>Chov zvířat I</a:t>
            </a:r>
            <a:r>
              <a:rPr lang="cs-CZ" dirty="0" smtClean="0"/>
              <a:t>: </a:t>
            </a:r>
            <a:r>
              <a:rPr lang="cs-CZ" i="1" dirty="0" smtClean="0"/>
              <a:t>chov hospodářských zvířat</a:t>
            </a:r>
            <a:r>
              <a:rPr lang="cs-CZ" dirty="0" smtClean="0"/>
              <a:t>. 1. </a:t>
            </a:r>
            <a:r>
              <a:rPr lang="cs-CZ" dirty="0" err="1" smtClean="0"/>
              <a:t>vyd</a:t>
            </a:r>
            <a:r>
              <a:rPr lang="cs-CZ" dirty="0" smtClean="0"/>
              <a:t>. Brno: </a:t>
            </a:r>
            <a:r>
              <a:rPr lang="cs-CZ" dirty="0" err="1" smtClean="0"/>
              <a:t>Mendelova</a:t>
            </a:r>
            <a:r>
              <a:rPr lang="cs-CZ" dirty="0" smtClean="0"/>
              <a:t> univerzita v Brně, 2011, 237 s. ISBN 978-80-7375-553-9.</a:t>
            </a:r>
          </a:p>
          <a:p>
            <a:pPr lvl="1"/>
            <a:r>
              <a:rPr lang="cs-CZ" dirty="0" smtClean="0"/>
              <a:t>Vlastní zdroje</a:t>
            </a:r>
          </a:p>
          <a:p>
            <a:r>
              <a:rPr lang="cs-CZ" dirty="0" smtClean="0"/>
              <a:t>Internetové zdroje:</a:t>
            </a:r>
          </a:p>
          <a:p>
            <a:pPr lvl="1"/>
            <a:r>
              <a:rPr lang="cs-CZ" dirty="0" smtClean="0"/>
              <a:t>http://www.zootechnika.</a:t>
            </a:r>
            <a:r>
              <a:rPr lang="cs-CZ" dirty="0" err="1" smtClean="0"/>
              <a:t>cz</a:t>
            </a:r>
            <a:r>
              <a:rPr lang="cs-CZ" dirty="0" smtClean="0"/>
              <a:t>/</a:t>
            </a:r>
          </a:p>
          <a:p>
            <a:pPr lvl="1"/>
            <a:r>
              <a:rPr lang="cs-CZ" dirty="0" smtClean="0"/>
              <a:t>http://cs.wikipedia.org/wiki/Hospod%C3%A1%C5%99sk%C3%A1_zv%C3%AD%C5%99ata</a:t>
            </a:r>
          </a:p>
          <a:p>
            <a:pPr lvl="1"/>
            <a:endParaRPr lang="cs-CZ" dirty="0"/>
          </a:p>
        </p:txBody>
      </p:sp>
      <p:sp>
        <p:nvSpPr>
          <p:cNvPr id="3" name="Nadpis 2"/>
          <p:cNvSpPr>
            <a:spLocks noGrp="1"/>
          </p:cNvSpPr>
          <p:nvPr>
            <p:ph type="title"/>
          </p:nvPr>
        </p:nvSpPr>
        <p:spPr>
          <a:xfrm>
            <a:off x="467544" y="1628800"/>
            <a:ext cx="8229600" cy="364902"/>
          </a:xfrm>
        </p:spPr>
        <p:txBody>
          <a:bodyPr>
            <a:normAutofit fontScale="90000"/>
          </a:bodyPr>
          <a:lstStyle/>
          <a:p>
            <a:pPr algn="ctr"/>
            <a:r>
              <a:rPr lang="cs-CZ" dirty="0" smtClean="0"/>
              <a:t>Použité zdroje</a:t>
            </a:r>
            <a:endParaRPr lang="cs-CZ" dirty="0"/>
          </a:p>
        </p:txBody>
      </p:sp>
      <p:pic>
        <p:nvPicPr>
          <p:cNvPr id="5" name="Obrázek 4" descr="OPVK_hor_zakladni_logolink_RGB_cz.jpg"/>
          <p:cNvPicPr>
            <a:picLocks noChangeAspect="1"/>
          </p:cNvPicPr>
          <p:nvPr/>
        </p:nvPicPr>
        <p:blipFill>
          <a:blip r:embed="rId2" cstate="print"/>
          <a:srcRect/>
          <a:stretch>
            <a:fillRect/>
          </a:stretch>
        </p:blipFill>
        <p:spPr bwMode="auto">
          <a:xfrm>
            <a:off x="1690704" y="188640"/>
            <a:ext cx="5745823" cy="1261581"/>
          </a:xfrm>
          <a:prstGeom prst="rect">
            <a:avLst/>
          </a:prstGeom>
          <a:noFill/>
          <a:ln w="9525">
            <a:noFill/>
            <a:miter lim="800000"/>
            <a:headEnd/>
            <a:tailEnd/>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ctrTitle"/>
          </p:nvPr>
        </p:nvSpPr>
        <p:spPr/>
        <p:txBody>
          <a:bodyPr/>
          <a:lstStyle/>
          <a:p>
            <a:pPr algn="ctr"/>
            <a:r>
              <a:rPr lang="cs-CZ" dirty="0" smtClean="0"/>
              <a:t>Chov hospodářských zvířat</a:t>
            </a:r>
            <a:endParaRPr lang="cs-CZ" dirty="0"/>
          </a:p>
        </p:txBody>
      </p:sp>
      <p:pic>
        <p:nvPicPr>
          <p:cNvPr id="5" name="Obrázek 4" descr="OPVK_hor_zakladni_logolink_RGB_cz.jpg"/>
          <p:cNvPicPr>
            <a:picLocks noChangeAspect="1"/>
          </p:cNvPicPr>
          <p:nvPr/>
        </p:nvPicPr>
        <p:blipFill>
          <a:blip r:embed="rId2" cstate="print"/>
          <a:srcRect/>
          <a:stretch>
            <a:fillRect/>
          </a:stretch>
        </p:blipFill>
        <p:spPr bwMode="auto">
          <a:xfrm>
            <a:off x="1734247" y="260648"/>
            <a:ext cx="5745823" cy="1261581"/>
          </a:xfrm>
          <a:prstGeom prst="rect">
            <a:avLst/>
          </a:prstGeom>
          <a:noFill/>
          <a:ln w="9525">
            <a:noFill/>
            <a:miter lim="800000"/>
            <a:headEnd/>
            <a:tailEnd/>
          </a:ln>
        </p:spPr>
      </p:pic>
      <p:sp>
        <p:nvSpPr>
          <p:cNvPr id="4" name="TextovéPole 2"/>
          <p:cNvSpPr txBox="1"/>
          <p:nvPr/>
        </p:nvSpPr>
        <p:spPr>
          <a:xfrm>
            <a:off x="6084168" y="4509119"/>
            <a:ext cx="2361447" cy="276999"/>
          </a:xfrm>
          <a:prstGeom prst="rect">
            <a:avLst/>
          </a:prstGeom>
          <a:noFill/>
        </p:spPr>
        <p:txBody>
          <a:bodyPr wrap="square" rtlCol="0">
            <a:spAutoFit/>
          </a:bodyPr>
          <a:lst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cs-CZ" sz="1200" dirty="0" smtClean="0"/>
              <a:t>Autor: Ing. Michal Řehulka</a:t>
            </a:r>
            <a:endParaRPr lang="cs-CZ" sz="1200"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a:xfrm>
            <a:off x="457200" y="1556792"/>
            <a:ext cx="8229600" cy="4608512"/>
          </a:xfrm>
        </p:spPr>
        <p:txBody>
          <a:bodyPr>
            <a:normAutofit fontScale="85000" lnSpcReduction="20000"/>
          </a:bodyPr>
          <a:lstStyle/>
          <a:p>
            <a:r>
              <a:rPr lang="cs-CZ" dirty="0" smtClean="0"/>
              <a:t>Zdroje obrázků:</a:t>
            </a:r>
          </a:p>
          <a:p>
            <a:pPr lvl="1"/>
            <a:r>
              <a:rPr lang="cs-CZ" sz="2400" dirty="0" smtClean="0"/>
              <a:t>Obr. 1 - http://www.</a:t>
            </a:r>
            <a:r>
              <a:rPr lang="cs-CZ" sz="2400" dirty="0" err="1" smtClean="0"/>
              <a:t>topbeef.cz</a:t>
            </a:r>
            <a:r>
              <a:rPr lang="cs-CZ" sz="2400" dirty="0" smtClean="0"/>
              <a:t>/</a:t>
            </a:r>
            <a:r>
              <a:rPr lang="cs-CZ" sz="2400" dirty="0" err="1" smtClean="0"/>
              <a:t>hereford</a:t>
            </a:r>
            <a:r>
              <a:rPr lang="cs-CZ" sz="2400" dirty="0" smtClean="0"/>
              <a:t>/plemeno9.html</a:t>
            </a:r>
          </a:p>
          <a:p>
            <a:pPr lvl="1"/>
            <a:r>
              <a:rPr lang="cs-CZ" sz="2400" dirty="0" smtClean="0"/>
              <a:t>Obr. 2 - http://www.</a:t>
            </a:r>
            <a:r>
              <a:rPr lang="cs-CZ" sz="2400" dirty="0" err="1" smtClean="0"/>
              <a:t>hospodarska</a:t>
            </a:r>
            <a:r>
              <a:rPr lang="cs-CZ" sz="2400" dirty="0" smtClean="0"/>
              <a:t>-</a:t>
            </a:r>
            <a:r>
              <a:rPr lang="cs-CZ" sz="2400" dirty="0" err="1" smtClean="0"/>
              <a:t>zvirata.cz</a:t>
            </a:r>
            <a:r>
              <a:rPr lang="cs-CZ" sz="2400" dirty="0" smtClean="0"/>
              <a:t>/</a:t>
            </a:r>
            <a:r>
              <a:rPr lang="cs-CZ" sz="2400" dirty="0" err="1" smtClean="0"/>
              <a:t>inzeraty</a:t>
            </a:r>
            <a:r>
              <a:rPr lang="cs-CZ" sz="2400" dirty="0" smtClean="0"/>
              <a:t>/</a:t>
            </a:r>
            <a:r>
              <a:rPr lang="cs-CZ" sz="2400" dirty="0" err="1" smtClean="0"/>
              <a:t>vypis</a:t>
            </a:r>
            <a:r>
              <a:rPr lang="cs-CZ" sz="2400" dirty="0" smtClean="0"/>
              <a:t>-</a:t>
            </a:r>
            <a:r>
              <a:rPr lang="cs-CZ" sz="2400" dirty="0" err="1" smtClean="0"/>
              <a:t>inzeratu</a:t>
            </a:r>
            <a:r>
              <a:rPr lang="cs-CZ" sz="2400" dirty="0" smtClean="0"/>
              <a:t>-3.htm?kat=21</a:t>
            </a:r>
          </a:p>
          <a:p>
            <a:pPr lvl="1"/>
            <a:r>
              <a:rPr lang="cs-CZ" sz="2400" dirty="0" smtClean="0"/>
              <a:t>Obr. 3 - http://www.</a:t>
            </a:r>
            <a:r>
              <a:rPr lang="cs-CZ" sz="2400" dirty="0" err="1" smtClean="0"/>
              <a:t>hovezimaso.cz</a:t>
            </a:r>
            <a:r>
              <a:rPr lang="cs-CZ" sz="2400" dirty="0" smtClean="0"/>
              <a:t>/detail.</a:t>
            </a:r>
            <a:r>
              <a:rPr lang="cs-CZ" sz="2400" dirty="0" err="1" smtClean="0"/>
              <a:t>php</a:t>
            </a:r>
            <a:r>
              <a:rPr lang="cs-CZ" sz="2400" dirty="0" smtClean="0"/>
              <a:t>?plemeno=H</a:t>
            </a:r>
          </a:p>
          <a:p>
            <a:pPr lvl="1"/>
            <a:r>
              <a:rPr lang="cs-CZ" sz="2400" dirty="0" smtClean="0"/>
              <a:t>Obr. 4 - http://rozhledy2010.blogspot.cz/2011/01/</a:t>
            </a:r>
            <a:r>
              <a:rPr lang="cs-CZ" sz="2400" dirty="0" err="1" smtClean="0"/>
              <a:t>vyvoj</a:t>
            </a:r>
            <a:r>
              <a:rPr lang="cs-CZ" sz="2400" dirty="0" smtClean="0"/>
              <a:t>-chovu-</a:t>
            </a:r>
            <a:r>
              <a:rPr lang="cs-CZ" sz="2400" dirty="0" err="1" smtClean="0"/>
              <a:t>mlecneho</a:t>
            </a:r>
            <a:r>
              <a:rPr lang="cs-CZ" sz="2400" dirty="0" smtClean="0"/>
              <a:t>-skotu-v-</a:t>
            </a:r>
            <a:r>
              <a:rPr lang="cs-CZ" sz="2400" dirty="0" err="1" smtClean="0"/>
              <a:t>ceskych</a:t>
            </a:r>
            <a:r>
              <a:rPr lang="cs-CZ" sz="2400" dirty="0" smtClean="0"/>
              <a:t>_15.html</a:t>
            </a:r>
          </a:p>
          <a:p>
            <a:pPr lvl="1"/>
            <a:r>
              <a:rPr lang="cs-CZ" sz="2400" dirty="0" smtClean="0"/>
              <a:t>Obr. 5 - http://web2.mendelu.cz/</a:t>
            </a:r>
            <a:r>
              <a:rPr lang="cs-CZ" sz="2400" dirty="0" err="1" smtClean="0"/>
              <a:t>af</a:t>
            </a:r>
            <a:r>
              <a:rPr lang="cs-CZ" sz="2400" dirty="0" smtClean="0"/>
              <a:t>_291_projekty2/</a:t>
            </a:r>
            <a:r>
              <a:rPr lang="cs-CZ" sz="2400" dirty="0" err="1" smtClean="0"/>
              <a:t>vseo</a:t>
            </a:r>
            <a:r>
              <a:rPr lang="cs-CZ" sz="2400" dirty="0" smtClean="0"/>
              <a:t>/</a:t>
            </a:r>
            <a:r>
              <a:rPr lang="cs-CZ" sz="2400" dirty="0" err="1" smtClean="0"/>
              <a:t>stranka.php</a:t>
            </a:r>
            <a:r>
              <a:rPr lang="cs-CZ" sz="2400" dirty="0" smtClean="0"/>
              <a:t>?</a:t>
            </a:r>
            <a:r>
              <a:rPr lang="cs-CZ" sz="2400" dirty="0" err="1" smtClean="0"/>
              <a:t>kod</a:t>
            </a:r>
            <a:r>
              <a:rPr lang="cs-CZ" sz="2400" dirty="0" smtClean="0"/>
              <a:t>=503</a:t>
            </a:r>
          </a:p>
          <a:p>
            <a:pPr lvl="1"/>
            <a:r>
              <a:rPr lang="cs-CZ" sz="2400" dirty="0" smtClean="0"/>
              <a:t>Obr. 6 - http://web2.mendelu.cz/</a:t>
            </a:r>
            <a:r>
              <a:rPr lang="cs-CZ" sz="2400" dirty="0" err="1" smtClean="0"/>
              <a:t>af</a:t>
            </a:r>
            <a:r>
              <a:rPr lang="cs-CZ" sz="2400" dirty="0" smtClean="0"/>
              <a:t>_291_projekty2/</a:t>
            </a:r>
            <a:r>
              <a:rPr lang="cs-CZ" sz="2400" dirty="0" err="1" smtClean="0"/>
              <a:t>vseo</a:t>
            </a:r>
            <a:r>
              <a:rPr lang="cs-CZ" sz="2400" dirty="0" smtClean="0"/>
              <a:t>/</a:t>
            </a:r>
            <a:r>
              <a:rPr lang="cs-CZ" sz="2400" dirty="0" err="1" smtClean="0"/>
              <a:t>stranka.php</a:t>
            </a:r>
            <a:r>
              <a:rPr lang="cs-CZ" sz="2400" dirty="0" smtClean="0"/>
              <a:t>?</a:t>
            </a:r>
            <a:r>
              <a:rPr lang="cs-CZ" sz="2400" dirty="0" err="1" smtClean="0"/>
              <a:t>kod</a:t>
            </a:r>
            <a:r>
              <a:rPr lang="cs-CZ" sz="2400" dirty="0" smtClean="0"/>
              <a:t>=503</a:t>
            </a:r>
          </a:p>
          <a:p>
            <a:pPr lvl="1"/>
            <a:r>
              <a:rPr lang="cs-CZ" sz="2400" dirty="0" smtClean="0"/>
              <a:t>Obr. 7 - http://www.</a:t>
            </a:r>
            <a:r>
              <a:rPr lang="cs-CZ" sz="2400" dirty="0" err="1" smtClean="0"/>
              <a:t>biolib.cz</a:t>
            </a:r>
            <a:r>
              <a:rPr lang="cs-CZ" sz="2400" dirty="0" smtClean="0"/>
              <a:t>/</a:t>
            </a:r>
            <a:r>
              <a:rPr lang="cs-CZ" sz="2400" dirty="0" err="1" smtClean="0"/>
              <a:t>cz</a:t>
            </a:r>
            <a:r>
              <a:rPr lang="cs-CZ" sz="2400" dirty="0" smtClean="0"/>
              <a:t>/image/id132634/</a:t>
            </a:r>
          </a:p>
          <a:p>
            <a:pPr lvl="1"/>
            <a:r>
              <a:rPr lang="cs-CZ" sz="2400" dirty="0" smtClean="0"/>
              <a:t>Obr. 8 - http://www.</a:t>
            </a:r>
            <a:r>
              <a:rPr lang="cs-CZ" sz="2400" dirty="0" err="1" smtClean="0"/>
              <a:t>eamos.cz</a:t>
            </a:r>
            <a:r>
              <a:rPr lang="cs-CZ" sz="2400" dirty="0" smtClean="0"/>
              <a:t>/</a:t>
            </a:r>
            <a:r>
              <a:rPr lang="cs-CZ" sz="2400" dirty="0" err="1" smtClean="0"/>
              <a:t>amos</a:t>
            </a:r>
            <a:r>
              <a:rPr lang="cs-CZ" sz="2400" dirty="0" smtClean="0"/>
              <a:t>/koz/</a:t>
            </a:r>
            <a:r>
              <a:rPr lang="cs-CZ" sz="2400" dirty="0" err="1" smtClean="0"/>
              <a:t>modules</a:t>
            </a:r>
            <a:r>
              <a:rPr lang="cs-CZ" sz="2400" dirty="0" smtClean="0"/>
              <a:t>/</a:t>
            </a:r>
            <a:r>
              <a:rPr lang="cs-CZ" sz="2400" dirty="0" err="1" smtClean="0"/>
              <a:t>low</a:t>
            </a:r>
            <a:r>
              <a:rPr lang="cs-CZ" sz="2400" dirty="0" smtClean="0"/>
              <a:t>/kurz_text.</a:t>
            </a:r>
            <a:r>
              <a:rPr lang="cs-CZ" sz="2400" dirty="0" err="1" smtClean="0"/>
              <a:t>php</a:t>
            </a:r>
            <a:r>
              <a:rPr lang="cs-CZ" sz="2400" dirty="0" smtClean="0"/>
              <a:t>?</a:t>
            </a:r>
            <a:r>
              <a:rPr lang="cs-CZ" sz="2400" dirty="0" err="1" smtClean="0"/>
              <a:t>startpos</a:t>
            </a:r>
            <a:r>
              <a:rPr lang="cs-CZ" sz="2400" dirty="0" smtClean="0"/>
              <a:t>=8&amp;id_kap=7&amp;</a:t>
            </a:r>
            <a:r>
              <a:rPr lang="cs-CZ" sz="2400" dirty="0" err="1" smtClean="0"/>
              <a:t>kod</a:t>
            </a:r>
            <a:r>
              <a:rPr lang="cs-CZ" sz="2400" dirty="0" smtClean="0"/>
              <a:t>_kurzu=koz_118</a:t>
            </a:r>
          </a:p>
          <a:p>
            <a:pPr lvl="1"/>
            <a:endParaRPr lang="cs-CZ" dirty="0"/>
          </a:p>
        </p:txBody>
      </p:sp>
      <p:pic>
        <p:nvPicPr>
          <p:cNvPr id="5" name="Obrázek 4" descr="OPVK_hor_zakladni_logolink_RGB_cz.jpg"/>
          <p:cNvPicPr>
            <a:picLocks noChangeAspect="1"/>
          </p:cNvPicPr>
          <p:nvPr/>
        </p:nvPicPr>
        <p:blipFill>
          <a:blip r:embed="rId2" cstate="print"/>
          <a:srcRect/>
          <a:stretch>
            <a:fillRect/>
          </a:stretch>
        </p:blipFill>
        <p:spPr bwMode="auto">
          <a:xfrm>
            <a:off x="1907704" y="188640"/>
            <a:ext cx="5745823" cy="1261581"/>
          </a:xfrm>
          <a:prstGeom prst="rect">
            <a:avLst/>
          </a:prstGeom>
          <a:noFill/>
          <a:ln w="9525">
            <a:noFill/>
            <a:miter lim="800000"/>
            <a:headEnd/>
            <a:tailEnd/>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a:xfrm>
            <a:off x="457200" y="2564904"/>
            <a:ext cx="8229600" cy="3442387"/>
          </a:xfrm>
        </p:spPr>
        <p:txBody>
          <a:bodyPr>
            <a:normAutofit fontScale="55000" lnSpcReduction="20000"/>
          </a:bodyPr>
          <a:lstStyle/>
          <a:p>
            <a:pPr>
              <a:lnSpc>
                <a:spcPct val="170000"/>
              </a:lnSpc>
            </a:pPr>
            <a:r>
              <a:rPr lang="cs-CZ" sz="2800" dirty="0" smtClean="0"/>
              <a:t>a) je třeba hospodářská zvířata od narození navykat na přítomnost člověka, kontakt s ním a provádění základních chovatelských úkonů a používání chovatelských zařízení, vybavení a pomůcek,</a:t>
            </a:r>
          </a:p>
          <a:p>
            <a:pPr>
              <a:lnSpc>
                <a:spcPct val="170000"/>
              </a:lnSpc>
            </a:pPr>
            <a:r>
              <a:rPr lang="cs-CZ" sz="2800" dirty="0" smtClean="0"/>
              <a:t>b) je třeba věnovat zvýšenou pozornost březím samicím, </a:t>
            </a:r>
            <a:r>
              <a:rPr lang="cs-CZ" sz="2800" dirty="0" err="1" smtClean="0"/>
              <a:t>samicím</a:t>
            </a:r>
            <a:r>
              <a:rPr lang="cs-CZ" sz="2800" dirty="0" smtClean="0"/>
              <a:t> po porodu, kojícím samicím a jejich mláďatům,</a:t>
            </a:r>
          </a:p>
          <a:p>
            <a:pPr>
              <a:lnSpc>
                <a:spcPct val="170000"/>
              </a:lnSpc>
            </a:pPr>
            <a:r>
              <a:rPr lang="cs-CZ" sz="2800" dirty="0" smtClean="0"/>
              <a:t>c) je možné jejich trvalé umístění v zimním období pouze ve výbězích nebo na pastvinách, pokud byla takto chovaná zvířata na tento způsob chovu v daných klimatických podmínkách již dostatečně navykána a takový způsob chovu jim nepůsobí utrpení,</a:t>
            </a:r>
          </a:p>
        </p:txBody>
      </p:sp>
      <p:sp>
        <p:nvSpPr>
          <p:cNvPr id="3" name="Nadpis 2"/>
          <p:cNvSpPr>
            <a:spLocks noGrp="1"/>
          </p:cNvSpPr>
          <p:nvPr>
            <p:ph type="title"/>
          </p:nvPr>
        </p:nvSpPr>
        <p:spPr>
          <a:xfrm>
            <a:off x="611560" y="1484784"/>
            <a:ext cx="8229600" cy="1143000"/>
          </a:xfrm>
        </p:spPr>
        <p:txBody>
          <a:bodyPr>
            <a:normAutofit/>
          </a:bodyPr>
          <a:lstStyle/>
          <a:p>
            <a:pPr algn="ctr"/>
            <a:r>
              <a:rPr lang="cs-CZ" sz="2800" dirty="0" smtClean="0"/>
              <a:t>Obecné požadavky na chov hospodářských zvířat při chovu hospodářských zvířat</a:t>
            </a:r>
            <a:endParaRPr lang="cs-CZ" sz="2800" dirty="0"/>
          </a:p>
        </p:txBody>
      </p:sp>
      <p:pic>
        <p:nvPicPr>
          <p:cNvPr id="6" name="Obrázek 5" descr="OPVK_hor_zakladni_logolink_RGB_cz.jpg"/>
          <p:cNvPicPr>
            <a:picLocks noChangeAspect="1"/>
          </p:cNvPicPr>
          <p:nvPr/>
        </p:nvPicPr>
        <p:blipFill>
          <a:blip r:embed="rId2" cstate="print"/>
          <a:srcRect/>
          <a:stretch>
            <a:fillRect/>
          </a:stretch>
        </p:blipFill>
        <p:spPr bwMode="auto">
          <a:xfrm>
            <a:off x="1775287" y="188640"/>
            <a:ext cx="5745823" cy="1261581"/>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a:xfrm>
            <a:off x="467544" y="1844824"/>
            <a:ext cx="8229600" cy="4378491"/>
          </a:xfrm>
        </p:spPr>
        <p:txBody>
          <a:bodyPr>
            <a:normAutofit/>
          </a:bodyPr>
          <a:lstStyle/>
          <a:p>
            <a:pPr>
              <a:lnSpc>
                <a:spcPct val="150000"/>
              </a:lnSpc>
            </a:pPr>
            <a:r>
              <a:rPr lang="cs-CZ" sz="1500" dirty="0" smtClean="0"/>
              <a:t>d) musí být ve výbězích nebo na pastvinách zabezpečeno, aby zdroje vody nezamrzly a byly hospodářským zvířatům přístupné,</a:t>
            </a:r>
          </a:p>
          <a:p>
            <a:pPr>
              <a:lnSpc>
                <a:spcPct val="150000"/>
              </a:lnSpc>
            </a:pPr>
            <a:r>
              <a:rPr lang="cs-CZ" sz="1500" dirty="0" smtClean="0"/>
              <a:t>e) nelze hospodářská zvířata jakékoliv věkové kategorie uvedená v této vyhlášce používat a cvičit jako jízdní zvířata pro člověka nebo na ně z jiných důvodů nasedat, s výjimkou koní, oslů a jejich kříženců, nebo je používat pro zápasy,</a:t>
            </a:r>
          </a:p>
          <a:p>
            <a:pPr>
              <a:lnSpc>
                <a:spcPct val="150000"/>
              </a:lnSpc>
            </a:pPr>
            <a:r>
              <a:rPr lang="cs-CZ" sz="1500" dirty="0" smtClean="0"/>
              <a:t>f) nesmí být omezena volnost pohybu hospodářských zvířat ve výbězích nebo na pastvinách připevněním závaží nebo jiného podobného předmětu k hospodářským zvířatům; volnost pohybu hospodářských zvířat nesmí být dále omezena svázáním hospodářských zvířat nebo svázáním různých částí těla hospodářských zvířat, nebo svázáním více hospodářských zvířat k sobě.</a:t>
            </a:r>
          </a:p>
          <a:p>
            <a:pPr>
              <a:lnSpc>
                <a:spcPct val="150000"/>
              </a:lnSpc>
            </a:pPr>
            <a:endParaRPr lang="cs-CZ" sz="1500" dirty="0"/>
          </a:p>
        </p:txBody>
      </p:sp>
      <p:pic>
        <p:nvPicPr>
          <p:cNvPr id="5" name="Obrázek 4" descr="OPVK_hor_zakladni_logolink_RGB_cz.jpg"/>
          <p:cNvPicPr>
            <a:picLocks noChangeAspect="1"/>
          </p:cNvPicPr>
          <p:nvPr/>
        </p:nvPicPr>
        <p:blipFill>
          <a:blip r:embed="rId2" cstate="print"/>
          <a:srcRect/>
          <a:stretch>
            <a:fillRect/>
          </a:stretch>
        </p:blipFill>
        <p:spPr bwMode="auto">
          <a:xfrm>
            <a:off x="1979712" y="188640"/>
            <a:ext cx="5745823" cy="1261581"/>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a:xfrm>
            <a:off x="457200" y="2276872"/>
            <a:ext cx="8229600" cy="3730419"/>
          </a:xfrm>
        </p:spPr>
        <p:txBody>
          <a:bodyPr>
            <a:normAutofit fontScale="55000" lnSpcReduction="20000"/>
          </a:bodyPr>
          <a:lstStyle/>
          <a:p>
            <a:pPr>
              <a:lnSpc>
                <a:spcPct val="170000"/>
              </a:lnSpc>
            </a:pPr>
            <a:r>
              <a:rPr lang="cs-CZ" sz="2900" b="1" dirty="0" smtClean="0"/>
              <a:t>Etologie</a:t>
            </a:r>
            <a:r>
              <a:rPr lang="cs-CZ" sz="2900" dirty="0" smtClean="0"/>
              <a:t> – nauka o chování zvířat. Prvně se sledovala u divokých zvířat dále pak u hospodářských zvířat. Sledujeme především jejich životní podmínky.</a:t>
            </a:r>
          </a:p>
          <a:p>
            <a:pPr>
              <a:lnSpc>
                <a:spcPct val="170000"/>
              </a:lnSpc>
            </a:pPr>
            <a:r>
              <a:rPr lang="cs-CZ" sz="2900" b="1" dirty="0" err="1" smtClean="0"/>
              <a:t>Welfare</a:t>
            </a:r>
            <a:r>
              <a:rPr lang="cs-CZ" sz="2900" dirty="0" smtClean="0"/>
              <a:t> – výraz původem z angličtiny, který mezi chovateli zevšeobecněl. Do češtiny se překládá jako POHODA nebo KOMFORT zvířat. V posledních letech se klade veliký důraz na </a:t>
            </a:r>
            <a:r>
              <a:rPr lang="cs-CZ" sz="2900" dirty="0" err="1" smtClean="0"/>
              <a:t>welfare</a:t>
            </a:r>
            <a:r>
              <a:rPr lang="cs-CZ" sz="2900" dirty="0" smtClean="0"/>
              <a:t> z důvodu etického a také z důvodů zjištění přínosu intenzity produkce. Pro zdárné zajištění </a:t>
            </a:r>
            <a:r>
              <a:rPr lang="cs-CZ" sz="2900" dirty="0" err="1" smtClean="0"/>
              <a:t>welfare</a:t>
            </a:r>
            <a:r>
              <a:rPr lang="cs-CZ" sz="2900" dirty="0" smtClean="0"/>
              <a:t> je nutné vycházet ze znalostí chování zvířat a změnách chování při změněných podmínkách.</a:t>
            </a:r>
          </a:p>
          <a:p>
            <a:pPr>
              <a:lnSpc>
                <a:spcPct val="170000"/>
              </a:lnSpc>
            </a:pPr>
            <a:r>
              <a:rPr lang="cs-CZ" sz="2900" b="1" dirty="0" err="1" smtClean="0"/>
              <a:t>Handling</a:t>
            </a:r>
            <a:r>
              <a:rPr lang="cs-CZ" sz="2900" dirty="0" smtClean="0"/>
              <a:t> – manipulace se zvířaty (vztah chovatele ke zvířeti)</a:t>
            </a:r>
          </a:p>
          <a:p>
            <a:endParaRPr lang="cs-CZ" dirty="0"/>
          </a:p>
        </p:txBody>
      </p:sp>
      <p:sp>
        <p:nvSpPr>
          <p:cNvPr id="3" name="Nadpis 2"/>
          <p:cNvSpPr>
            <a:spLocks noGrp="1"/>
          </p:cNvSpPr>
          <p:nvPr>
            <p:ph type="title"/>
          </p:nvPr>
        </p:nvSpPr>
        <p:spPr>
          <a:xfrm>
            <a:off x="467544" y="1556792"/>
            <a:ext cx="8229600" cy="422920"/>
          </a:xfrm>
        </p:spPr>
        <p:txBody>
          <a:bodyPr>
            <a:normAutofit fontScale="90000"/>
          </a:bodyPr>
          <a:lstStyle/>
          <a:p>
            <a:pPr algn="ctr"/>
            <a:r>
              <a:rPr lang="cs-CZ" dirty="0" smtClean="0"/>
              <a:t>Pojmy spojené s chovem HZ</a:t>
            </a:r>
            <a:endParaRPr lang="cs-CZ" dirty="0"/>
          </a:p>
        </p:txBody>
      </p:sp>
      <p:pic>
        <p:nvPicPr>
          <p:cNvPr id="6" name="Obrázek 5" descr="OPVK_hor_zakladni_logolink_RGB_cz.jpg"/>
          <p:cNvPicPr>
            <a:picLocks noChangeAspect="1"/>
          </p:cNvPicPr>
          <p:nvPr/>
        </p:nvPicPr>
        <p:blipFill>
          <a:blip r:embed="rId2" cstate="print"/>
          <a:srcRect/>
          <a:stretch>
            <a:fillRect/>
          </a:stretch>
        </p:blipFill>
        <p:spPr bwMode="auto">
          <a:xfrm>
            <a:off x="1699088" y="188640"/>
            <a:ext cx="5745823" cy="1261581"/>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a:xfrm>
            <a:off x="457200" y="2132856"/>
            <a:ext cx="8229600" cy="3874435"/>
          </a:xfrm>
        </p:spPr>
        <p:txBody>
          <a:bodyPr>
            <a:normAutofit fontScale="92500" lnSpcReduction="20000"/>
          </a:bodyPr>
          <a:lstStyle/>
          <a:p>
            <a:pPr>
              <a:lnSpc>
                <a:spcPct val="150000"/>
              </a:lnSpc>
            </a:pPr>
            <a:r>
              <a:rPr lang="cs-CZ" dirty="0" smtClean="0"/>
              <a:t>Hovězí skot se řadí mezi </a:t>
            </a:r>
            <a:r>
              <a:rPr lang="cs-CZ" dirty="0" err="1" smtClean="0"/>
              <a:t>polygastrické</a:t>
            </a:r>
            <a:r>
              <a:rPr lang="cs-CZ" dirty="0" smtClean="0"/>
              <a:t> savce. To znamená, že mají více žaludků.</a:t>
            </a:r>
          </a:p>
          <a:p>
            <a:pPr>
              <a:lnSpc>
                <a:spcPct val="150000"/>
              </a:lnSpc>
            </a:pPr>
            <a:r>
              <a:rPr lang="cs-CZ" dirty="0" smtClean="0"/>
              <a:t>Řadí se mezi přežvýkavce a býložravce a sudokopytníky. </a:t>
            </a:r>
          </a:p>
          <a:p>
            <a:pPr>
              <a:lnSpc>
                <a:spcPct val="150000"/>
              </a:lnSpc>
            </a:pPr>
            <a:r>
              <a:rPr lang="cs-CZ" dirty="0" smtClean="0"/>
              <a:t>Samci se označují jako býci (kastrát – vůl), samice jako krávy (jalovice – neotelená kráva), mláďata jako telata.</a:t>
            </a:r>
          </a:p>
          <a:p>
            <a:endParaRPr lang="cs-CZ" dirty="0"/>
          </a:p>
        </p:txBody>
      </p:sp>
      <p:sp>
        <p:nvSpPr>
          <p:cNvPr id="3" name="Nadpis 2"/>
          <p:cNvSpPr>
            <a:spLocks noGrp="1"/>
          </p:cNvSpPr>
          <p:nvPr>
            <p:ph type="title"/>
          </p:nvPr>
        </p:nvSpPr>
        <p:spPr>
          <a:xfrm>
            <a:off x="467544" y="1628800"/>
            <a:ext cx="8229600" cy="436910"/>
          </a:xfrm>
        </p:spPr>
        <p:txBody>
          <a:bodyPr>
            <a:normAutofit fontScale="90000"/>
          </a:bodyPr>
          <a:lstStyle/>
          <a:p>
            <a:pPr algn="ctr"/>
            <a:r>
              <a:rPr lang="cs-CZ" dirty="0" smtClean="0"/>
              <a:t>Chov skotu</a:t>
            </a:r>
            <a:endParaRPr lang="cs-CZ" dirty="0"/>
          </a:p>
        </p:txBody>
      </p:sp>
      <p:pic>
        <p:nvPicPr>
          <p:cNvPr id="5" name="Obrázek 4" descr="OPVK_hor_zakladni_logolink_RGB_cz.jpg"/>
          <p:cNvPicPr>
            <a:picLocks noChangeAspect="1"/>
          </p:cNvPicPr>
          <p:nvPr/>
        </p:nvPicPr>
        <p:blipFill>
          <a:blip r:embed="rId2" cstate="print"/>
          <a:srcRect/>
          <a:stretch>
            <a:fillRect/>
          </a:stretch>
        </p:blipFill>
        <p:spPr bwMode="auto">
          <a:xfrm>
            <a:off x="1763688" y="260648"/>
            <a:ext cx="5745823" cy="1261581"/>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a:xfrm>
            <a:off x="457200" y="2060848"/>
            <a:ext cx="8229600" cy="4248472"/>
          </a:xfrm>
        </p:spPr>
        <p:txBody>
          <a:bodyPr>
            <a:normAutofit fontScale="62500" lnSpcReduction="20000"/>
          </a:bodyPr>
          <a:lstStyle/>
          <a:p>
            <a:pPr lvl="0">
              <a:lnSpc>
                <a:spcPct val="170000"/>
              </a:lnSpc>
            </a:pPr>
            <a:r>
              <a:rPr lang="cs-CZ" sz="2500" b="1" i="1" dirty="0" smtClean="0"/>
              <a:t>Vazné ustájení</a:t>
            </a:r>
            <a:r>
              <a:rPr lang="cs-CZ" sz="2500" b="1" dirty="0" smtClean="0"/>
              <a:t> </a:t>
            </a:r>
            <a:r>
              <a:rPr lang="cs-CZ" sz="2500" dirty="0" smtClean="0"/>
              <a:t>– zastaralý způsob používaný hlavně v </a:t>
            </a:r>
            <a:r>
              <a:rPr lang="cs-CZ" sz="2500" dirty="0" err="1" smtClean="0"/>
              <a:t>drobnochovech</a:t>
            </a:r>
            <a:r>
              <a:rPr lang="cs-CZ" sz="2500" dirty="0" smtClean="0"/>
              <a:t>. Nevýhodou je nevyhovující mikroklima, nedostatečná provětranou, omezený pohyb, špatná socializace, dojení přímo ve stáji, nízká efektivita, náročná fyzická práce</a:t>
            </a:r>
          </a:p>
          <a:p>
            <a:pPr lvl="0">
              <a:lnSpc>
                <a:spcPct val="170000"/>
              </a:lnSpc>
            </a:pPr>
            <a:r>
              <a:rPr lang="cs-CZ" sz="2500" b="1" i="1" dirty="0" smtClean="0"/>
              <a:t>Volné ustájení</a:t>
            </a:r>
            <a:r>
              <a:rPr lang="cs-CZ" sz="2500" b="1" dirty="0" smtClean="0"/>
              <a:t> </a:t>
            </a:r>
            <a:r>
              <a:rPr lang="cs-CZ" sz="2500" dirty="0" smtClean="0"/>
              <a:t>– výběhy s krmištěm. Částečně nebo úplně zastřešené výběhy stájí. Nejmodernější jsou boxové stáje. Volné ustájení se dělí na:</a:t>
            </a:r>
          </a:p>
          <a:p>
            <a:pPr lvl="1">
              <a:lnSpc>
                <a:spcPct val="170000"/>
              </a:lnSpc>
            </a:pPr>
            <a:r>
              <a:rPr lang="cs-CZ" sz="2500" u="sng" dirty="0" smtClean="0"/>
              <a:t>Vzdušné stáje</a:t>
            </a:r>
            <a:r>
              <a:rPr lang="cs-CZ" sz="2500" dirty="0" smtClean="0"/>
              <a:t>: stelivové (sláma, piliny, hobliny, papírový </a:t>
            </a:r>
            <a:r>
              <a:rPr lang="cs-CZ" sz="2500" dirty="0" err="1" smtClean="0"/>
              <a:t>recyklát</a:t>
            </a:r>
            <a:r>
              <a:rPr lang="cs-CZ" sz="2500" dirty="0" smtClean="0"/>
              <a:t>, písek atd.) a bezstelivové (rošty – kejda propadá do zásobníků)</a:t>
            </a:r>
          </a:p>
          <a:p>
            <a:pPr lvl="1">
              <a:lnSpc>
                <a:spcPct val="170000"/>
              </a:lnSpc>
            </a:pPr>
            <a:r>
              <a:rPr lang="cs-CZ" sz="2500" u="sng" dirty="0" smtClean="0"/>
              <a:t>Přístřeškové stáje</a:t>
            </a:r>
            <a:r>
              <a:rPr lang="cs-CZ" sz="2500" dirty="0" smtClean="0"/>
              <a:t>: není vhodné pro každé plemeno a každé klimatické podmínky. Vhodné pro mírné klima. Používá se s ohledem na plemeno      skotu</a:t>
            </a:r>
          </a:p>
          <a:p>
            <a:endParaRPr lang="cs-CZ" dirty="0"/>
          </a:p>
        </p:txBody>
      </p:sp>
      <p:sp>
        <p:nvSpPr>
          <p:cNvPr id="3" name="Nadpis 2"/>
          <p:cNvSpPr>
            <a:spLocks noGrp="1"/>
          </p:cNvSpPr>
          <p:nvPr>
            <p:ph type="title"/>
          </p:nvPr>
        </p:nvSpPr>
        <p:spPr>
          <a:xfrm>
            <a:off x="467544" y="1700808"/>
            <a:ext cx="8229600" cy="364902"/>
          </a:xfrm>
        </p:spPr>
        <p:txBody>
          <a:bodyPr>
            <a:normAutofit fontScale="90000"/>
          </a:bodyPr>
          <a:lstStyle/>
          <a:p>
            <a:pPr algn="ctr"/>
            <a:r>
              <a:rPr lang="cs-CZ" dirty="0" smtClean="0"/>
              <a:t>Způsoby ustájení</a:t>
            </a:r>
            <a:endParaRPr lang="cs-CZ" dirty="0"/>
          </a:p>
        </p:txBody>
      </p:sp>
      <p:pic>
        <p:nvPicPr>
          <p:cNvPr id="5" name="Obrázek 4" descr="OPVK_hor_zakladni_logolink_RGB_cz.jpg"/>
          <p:cNvPicPr>
            <a:picLocks noChangeAspect="1"/>
          </p:cNvPicPr>
          <p:nvPr/>
        </p:nvPicPr>
        <p:blipFill>
          <a:blip r:embed="rId2" cstate="print"/>
          <a:srcRect/>
          <a:stretch>
            <a:fillRect/>
          </a:stretch>
        </p:blipFill>
        <p:spPr bwMode="auto">
          <a:xfrm>
            <a:off x="1835696" y="260648"/>
            <a:ext cx="5745823" cy="1261581"/>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a:xfrm>
            <a:off x="457200" y="2060848"/>
            <a:ext cx="8229600" cy="3946443"/>
          </a:xfrm>
        </p:spPr>
        <p:txBody>
          <a:bodyPr>
            <a:normAutofit fontScale="85000" lnSpcReduction="20000"/>
          </a:bodyPr>
          <a:lstStyle/>
          <a:p>
            <a:pPr lvl="0">
              <a:lnSpc>
                <a:spcPct val="150000"/>
              </a:lnSpc>
            </a:pPr>
            <a:r>
              <a:rPr lang="cs-CZ" sz="2800" b="1" i="1" dirty="0" smtClean="0"/>
              <a:t>Jadrná krmiva</a:t>
            </a:r>
            <a:r>
              <a:rPr lang="cs-CZ" sz="2800" b="1" dirty="0" smtClean="0"/>
              <a:t> </a:t>
            </a:r>
            <a:r>
              <a:rPr lang="cs-CZ" sz="2800" dirty="0" smtClean="0"/>
              <a:t>– energeticky a výživově bohatá. Rozdělují se na:</a:t>
            </a:r>
            <a:endParaRPr lang="cs-CZ" sz="2400" dirty="0" smtClean="0"/>
          </a:p>
          <a:p>
            <a:pPr lvl="1">
              <a:lnSpc>
                <a:spcPct val="150000"/>
              </a:lnSpc>
            </a:pPr>
            <a:r>
              <a:rPr lang="cs-CZ" sz="2400" u="sng" dirty="0" smtClean="0"/>
              <a:t>Statková</a:t>
            </a:r>
            <a:r>
              <a:rPr lang="cs-CZ" sz="2400" dirty="0" smtClean="0"/>
              <a:t>: zrna obilovin, luštěnin a olejnin</a:t>
            </a:r>
            <a:endParaRPr lang="cs-CZ" sz="2000" dirty="0" smtClean="0"/>
          </a:p>
          <a:p>
            <a:pPr lvl="1">
              <a:lnSpc>
                <a:spcPct val="150000"/>
              </a:lnSpc>
            </a:pPr>
            <a:r>
              <a:rPr lang="cs-CZ" sz="2400" u="sng" dirty="0" smtClean="0"/>
              <a:t>Průmyslová</a:t>
            </a:r>
            <a:r>
              <a:rPr lang="cs-CZ" sz="2400" dirty="0" smtClean="0"/>
              <a:t>: pokrutiny (zbytky výroby oleje z olejnin), </a:t>
            </a:r>
            <a:r>
              <a:rPr lang="cs-CZ" sz="2400" dirty="0" err="1" smtClean="0"/>
              <a:t>mlynárenský</a:t>
            </a:r>
            <a:r>
              <a:rPr lang="cs-CZ" sz="2400" dirty="0" smtClean="0"/>
              <a:t> odpad, krmné směsi atd.</a:t>
            </a:r>
            <a:endParaRPr lang="cs-CZ" sz="2000" dirty="0" smtClean="0"/>
          </a:p>
          <a:p>
            <a:pPr lvl="0">
              <a:lnSpc>
                <a:spcPct val="150000"/>
              </a:lnSpc>
            </a:pPr>
            <a:r>
              <a:rPr lang="cs-CZ" sz="2800" b="1" i="1" dirty="0" smtClean="0"/>
              <a:t>Objemná krmiva </a:t>
            </a:r>
            <a:r>
              <a:rPr lang="cs-CZ" sz="2800" dirty="0" smtClean="0"/>
              <a:t>– nižší obsah živin a energie. Především pícniny (čerstvá a sušená tráva, siláže, jeteloviny, sláma, okopaniny aj.)</a:t>
            </a:r>
            <a:endParaRPr lang="cs-CZ" sz="2400" dirty="0" smtClean="0"/>
          </a:p>
          <a:p>
            <a:endParaRPr lang="cs-CZ" dirty="0"/>
          </a:p>
        </p:txBody>
      </p:sp>
      <p:sp>
        <p:nvSpPr>
          <p:cNvPr id="3" name="Nadpis 2"/>
          <p:cNvSpPr>
            <a:spLocks noGrp="1"/>
          </p:cNvSpPr>
          <p:nvPr>
            <p:ph type="title"/>
          </p:nvPr>
        </p:nvSpPr>
        <p:spPr>
          <a:xfrm>
            <a:off x="467544" y="1628800"/>
            <a:ext cx="8229600" cy="364902"/>
          </a:xfrm>
        </p:spPr>
        <p:txBody>
          <a:bodyPr>
            <a:normAutofit fontScale="90000"/>
          </a:bodyPr>
          <a:lstStyle/>
          <a:p>
            <a:pPr algn="ctr"/>
            <a:r>
              <a:rPr lang="cs-CZ" dirty="0" smtClean="0"/>
              <a:t>Krmivo</a:t>
            </a:r>
            <a:endParaRPr lang="cs-CZ" dirty="0"/>
          </a:p>
        </p:txBody>
      </p:sp>
      <p:pic>
        <p:nvPicPr>
          <p:cNvPr id="5" name="Obrázek 4" descr="OPVK_hor_zakladni_logolink_RGB_cz.jpg"/>
          <p:cNvPicPr>
            <a:picLocks noChangeAspect="1"/>
          </p:cNvPicPr>
          <p:nvPr/>
        </p:nvPicPr>
        <p:blipFill>
          <a:blip r:embed="rId2" cstate="print"/>
          <a:srcRect/>
          <a:stretch>
            <a:fillRect/>
          </a:stretch>
        </p:blipFill>
        <p:spPr bwMode="auto">
          <a:xfrm>
            <a:off x="1907704" y="188640"/>
            <a:ext cx="5745823" cy="1261581"/>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a:xfrm>
            <a:off x="457200" y="2060848"/>
            <a:ext cx="8229600" cy="3946443"/>
          </a:xfrm>
        </p:spPr>
        <p:txBody>
          <a:bodyPr>
            <a:normAutofit fontScale="85000" lnSpcReduction="10000"/>
          </a:bodyPr>
          <a:lstStyle/>
          <a:p>
            <a:pPr lvl="0">
              <a:lnSpc>
                <a:spcPct val="150000"/>
              </a:lnSpc>
            </a:pPr>
            <a:r>
              <a:rPr lang="cs-CZ" b="1" i="1" dirty="0" smtClean="0"/>
              <a:t>Masný typ</a:t>
            </a:r>
            <a:r>
              <a:rPr lang="cs-CZ" b="1" dirty="0" smtClean="0"/>
              <a:t> </a:t>
            </a:r>
            <a:r>
              <a:rPr lang="cs-CZ" dirty="0" smtClean="0"/>
              <a:t>– určený pro produkci masa. Telata se neodtavují od matky při kojení. Hlavním produktem je hovězí maso. Vyznačují se masivním </a:t>
            </a:r>
            <a:r>
              <a:rPr lang="cs-CZ" dirty="0" err="1" smtClean="0"/>
              <a:t>osvalením</a:t>
            </a:r>
            <a:r>
              <a:rPr lang="cs-CZ" dirty="0" smtClean="0"/>
              <a:t>. Velkým tělesným rámcem, vyšší hmotností, menším vemenem krav. Plemena masného skotu jsou např. </a:t>
            </a:r>
            <a:r>
              <a:rPr lang="cs-CZ" dirty="0" err="1" smtClean="0"/>
              <a:t>Aberdeen</a:t>
            </a:r>
            <a:r>
              <a:rPr lang="cs-CZ" dirty="0" smtClean="0"/>
              <a:t> </a:t>
            </a:r>
            <a:r>
              <a:rPr lang="cs-CZ" dirty="0" err="1" smtClean="0"/>
              <a:t>Angus</a:t>
            </a:r>
            <a:r>
              <a:rPr lang="cs-CZ" dirty="0" smtClean="0"/>
              <a:t>, </a:t>
            </a:r>
            <a:r>
              <a:rPr lang="cs-CZ" dirty="0" err="1" smtClean="0"/>
              <a:t>Hereford</a:t>
            </a:r>
            <a:r>
              <a:rPr lang="cs-CZ" dirty="0" smtClean="0"/>
              <a:t>, Belgické modré (dvojí </a:t>
            </a:r>
            <a:r>
              <a:rPr lang="cs-CZ" dirty="0" err="1" smtClean="0"/>
              <a:t>osvalení</a:t>
            </a:r>
            <a:r>
              <a:rPr lang="cs-CZ" dirty="0" smtClean="0"/>
              <a:t>), </a:t>
            </a:r>
            <a:r>
              <a:rPr lang="cs-CZ" dirty="0" err="1" smtClean="0"/>
              <a:t>Limousine</a:t>
            </a:r>
            <a:r>
              <a:rPr lang="cs-CZ" dirty="0" smtClean="0"/>
              <a:t>, </a:t>
            </a:r>
            <a:r>
              <a:rPr lang="cs-CZ" dirty="0" err="1" smtClean="0"/>
              <a:t>Charolais</a:t>
            </a:r>
            <a:r>
              <a:rPr lang="cs-CZ" dirty="0" smtClean="0"/>
              <a:t> …</a:t>
            </a:r>
          </a:p>
          <a:p>
            <a:endParaRPr lang="cs-CZ" dirty="0"/>
          </a:p>
        </p:txBody>
      </p:sp>
      <p:sp>
        <p:nvSpPr>
          <p:cNvPr id="3" name="Nadpis 2"/>
          <p:cNvSpPr>
            <a:spLocks noGrp="1"/>
          </p:cNvSpPr>
          <p:nvPr>
            <p:ph type="title"/>
          </p:nvPr>
        </p:nvSpPr>
        <p:spPr>
          <a:xfrm>
            <a:off x="467544" y="1556792"/>
            <a:ext cx="8229600" cy="436910"/>
          </a:xfrm>
        </p:spPr>
        <p:txBody>
          <a:bodyPr>
            <a:normAutofit fontScale="90000"/>
          </a:bodyPr>
          <a:lstStyle/>
          <a:p>
            <a:pPr algn="ctr"/>
            <a:r>
              <a:rPr lang="cs-CZ" dirty="0" smtClean="0"/>
              <a:t>Dělení skotu dle užitkovosti</a:t>
            </a:r>
            <a:endParaRPr lang="cs-CZ" dirty="0"/>
          </a:p>
        </p:txBody>
      </p:sp>
      <p:pic>
        <p:nvPicPr>
          <p:cNvPr id="5" name="Obrázek 4" descr="OPVK_hor_zakladni_logolink_RGB_cz.jpg"/>
          <p:cNvPicPr>
            <a:picLocks noChangeAspect="1"/>
          </p:cNvPicPr>
          <p:nvPr/>
        </p:nvPicPr>
        <p:blipFill>
          <a:blip r:embed="rId2" cstate="print"/>
          <a:srcRect/>
          <a:stretch>
            <a:fillRect/>
          </a:stretch>
        </p:blipFill>
        <p:spPr bwMode="auto">
          <a:xfrm>
            <a:off x="1763688" y="188640"/>
            <a:ext cx="5745823" cy="1261581"/>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hluk">
  <a:themeElements>
    <a:clrScheme name="Shluk">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Shluk">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Shluk">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331</TotalTime>
  <Words>783</Words>
  <Application>Microsoft Office PowerPoint</Application>
  <PresentationFormat>Předvádění na obrazovce (4:3)</PresentationFormat>
  <Paragraphs>86</Paragraphs>
  <Slides>20</Slides>
  <Notes>0</Notes>
  <HiddenSlides>0</HiddenSlides>
  <MMClips>0</MMClips>
  <ScaleCrop>false</ScaleCrop>
  <HeadingPairs>
    <vt:vector size="4" baseType="variant">
      <vt:variant>
        <vt:lpstr>Motiv</vt:lpstr>
      </vt:variant>
      <vt:variant>
        <vt:i4>1</vt:i4>
      </vt:variant>
      <vt:variant>
        <vt:lpstr>Nadpisy snímků</vt:lpstr>
      </vt:variant>
      <vt:variant>
        <vt:i4>20</vt:i4>
      </vt:variant>
    </vt:vector>
  </HeadingPairs>
  <TitlesOfParts>
    <vt:vector size="21" baseType="lpstr">
      <vt:lpstr>Shluk</vt:lpstr>
      <vt:lpstr>Prezentace aplikace PowerPoint</vt:lpstr>
      <vt:lpstr>Chov hospodářských zvířat</vt:lpstr>
      <vt:lpstr>Obecné požadavky na chov hospodářských zvířat při chovu hospodářských zvířat</vt:lpstr>
      <vt:lpstr>Prezentace aplikace PowerPoint</vt:lpstr>
      <vt:lpstr>Pojmy spojené s chovem HZ</vt:lpstr>
      <vt:lpstr>Chov skotu</vt:lpstr>
      <vt:lpstr>Způsoby ustájení</vt:lpstr>
      <vt:lpstr>Krmivo</vt:lpstr>
      <vt:lpstr>Dělení skotu dle užitkovosti</vt:lpstr>
      <vt:lpstr>Prezentace aplikace PowerPoint</vt:lpstr>
      <vt:lpstr>Prezentace aplikace PowerPoint</vt:lpstr>
      <vt:lpstr>Plemena skotu</vt:lpstr>
      <vt:lpstr>Chov prasat</vt:lpstr>
      <vt:lpstr>Výhody chovu prasat</vt:lpstr>
      <vt:lpstr>Způsoby ustájení</vt:lpstr>
      <vt:lpstr>Krmivo</vt:lpstr>
      <vt:lpstr>Dělení prasat</vt:lpstr>
      <vt:lpstr>Plemena prasat</vt:lpstr>
      <vt:lpstr>Použité zdroje</vt:lpstr>
      <vt:lpstr>Prezentace aplikace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Snímek 1</dc:title>
  <dc:creator>Michal</dc:creator>
  <cp:lastModifiedBy>ucitel</cp:lastModifiedBy>
  <cp:revision>26</cp:revision>
  <dcterms:created xsi:type="dcterms:W3CDTF">2014-03-25T11:12:39Z</dcterms:created>
  <dcterms:modified xsi:type="dcterms:W3CDTF">2015-04-21T10:54:24Z</dcterms:modified>
</cp:coreProperties>
</file>